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Happy Font TH Italics" charset="1" panose="02000503000000000000"/>
      <p:regular r:id="rId13"/>
    </p:embeddedFont>
    <p:embeddedFont>
      <p:font typeface="Cakerolli" charset="1" panose="00000000000000000000"/>
      <p:regular r:id="rId14"/>
    </p:embeddedFont>
    <p:embeddedFont>
      <p:font typeface="Cakerolli Ultra-Bold" charset="1" panose="00000000000000000000"/>
      <p:regular r:id="rId15"/>
    </p:embeddedFont>
    <p:embeddedFont>
      <p:font typeface="Cakerolli Medium" charset="1" panose="00000000000000000000"/>
      <p:regular r:id="rId16"/>
    </p:embeddedFont>
    <p:embeddedFont>
      <p:font typeface="Cakerolli Bold" charset="1" panose="00000000000000000000"/>
      <p:regular r:id="rId17"/>
    </p:embeddedFont>
    <p:embeddedFont>
      <p:font typeface="Cakerolli Semi-Bold" charset="1" panose="00000000000000000000"/>
      <p:regular r:id="rId18"/>
    </p:embeddedFont>
    <p:embeddedFont>
      <p:font typeface="Cakerolli Bold Italics" charset="1" panose="000000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26" Target="../media/image25.png" Type="http://schemas.openxmlformats.org/officeDocument/2006/relationships/image"/><Relationship Id="rId27" Target="../media/image26.svg" Type="http://schemas.openxmlformats.org/officeDocument/2006/relationships/image"/><Relationship Id="rId28" Target="../media/image27.png" Type="http://schemas.openxmlformats.org/officeDocument/2006/relationships/image"/><Relationship Id="rId29" Target="../media/image28.svg" Type="http://schemas.openxmlformats.org/officeDocument/2006/relationships/image"/><Relationship Id="rId3" Target="../media/image2.svg" Type="http://schemas.openxmlformats.org/officeDocument/2006/relationships/image"/><Relationship Id="rId30" Target="../media/image29.png" Type="http://schemas.openxmlformats.org/officeDocument/2006/relationships/image"/><Relationship Id="rId31" Target="../media/image30.png" Type="http://schemas.openxmlformats.org/officeDocument/2006/relationships/image"/><Relationship Id="rId32" Target="../media/image31.svg" Type="http://schemas.openxmlformats.org/officeDocument/2006/relationships/image"/><Relationship Id="rId33" Target="../media/image32.png" Type="http://schemas.openxmlformats.org/officeDocument/2006/relationships/image"/><Relationship Id="rId34" Target="../media/image33.svg" Type="http://schemas.openxmlformats.org/officeDocument/2006/relationships/image"/><Relationship Id="rId35" Target="../media/image34.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svg" Type="http://schemas.openxmlformats.org/officeDocument/2006/relationships/image"/><Relationship Id="rId12" Target="../media/image39.png" Type="http://schemas.openxmlformats.org/officeDocument/2006/relationships/image"/><Relationship Id="rId13" Target="../media/image4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41.png" Type="http://schemas.openxmlformats.org/officeDocument/2006/relationships/image"/><Relationship Id="rId15" Target="../media/image42.svg" Type="http://schemas.openxmlformats.org/officeDocument/2006/relationships/image"/><Relationship Id="rId16" Target="../media/image43.png" Type="http://schemas.openxmlformats.org/officeDocument/2006/relationships/image"/><Relationship Id="rId17" Target="../media/image44.svg" Type="http://schemas.openxmlformats.org/officeDocument/2006/relationships/image"/><Relationship Id="rId18" Target="../media/image45.png" Type="http://schemas.openxmlformats.org/officeDocument/2006/relationships/image"/><Relationship Id="rId19" Target="../media/image46.svg" Type="http://schemas.openxmlformats.org/officeDocument/2006/relationships/image"/><Relationship Id="rId2" Target="../media/image1.png" Type="http://schemas.openxmlformats.org/officeDocument/2006/relationships/image"/><Relationship Id="rId20" Target="../media/image47.png" Type="http://schemas.openxmlformats.org/officeDocument/2006/relationships/image"/><Relationship Id="rId21" Target="../media/image48.svg" Type="http://schemas.openxmlformats.org/officeDocument/2006/relationships/image"/><Relationship Id="rId22" Target="../media/image49.png" Type="http://schemas.openxmlformats.org/officeDocument/2006/relationships/image"/><Relationship Id="rId23" Target="../media/image50.svg" Type="http://schemas.openxmlformats.org/officeDocument/2006/relationships/image"/><Relationship Id="rId24" Target="../media/image51.png" Type="http://schemas.openxmlformats.org/officeDocument/2006/relationships/image"/><Relationship Id="rId25" Target="../media/image52.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53.png" Type="http://schemas.openxmlformats.org/officeDocument/2006/relationships/image"/><Relationship Id="rId15" Target="../media/image54.svg" Type="http://schemas.openxmlformats.org/officeDocument/2006/relationships/image"/><Relationship Id="rId16" Target="../media/image55.png" Type="http://schemas.openxmlformats.org/officeDocument/2006/relationships/image"/><Relationship Id="rId17" Target="../media/image56.svg" Type="http://schemas.openxmlformats.org/officeDocument/2006/relationships/image"/><Relationship Id="rId18" Target="../media/image57.png" Type="http://schemas.openxmlformats.org/officeDocument/2006/relationships/image"/><Relationship Id="rId19" Target="../media/image58.svg" Type="http://schemas.openxmlformats.org/officeDocument/2006/relationships/image"/><Relationship Id="rId2" Target="../media/image1.png" Type="http://schemas.openxmlformats.org/officeDocument/2006/relationships/image"/><Relationship Id="rId20" Target="../media/image59.png" Type="http://schemas.openxmlformats.org/officeDocument/2006/relationships/image"/><Relationship Id="rId21" Target="../media/image60.svg" Type="http://schemas.openxmlformats.org/officeDocument/2006/relationships/image"/><Relationship Id="rId22" Target="../media/image61.png" Type="http://schemas.openxmlformats.org/officeDocument/2006/relationships/image"/><Relationship Id="rId23" Target="../media/image62.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6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64.png" Type="http://schemas.openxmlformats.org/officeDocument/2006/relationships/image"/><Relationship Id="rId15" Target="../media/image65.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9.png" Type="http://schemas.openxmlformats.org/officeDocument/2006/relationships/image"/><Relationship Id="rId13" Target="../media/image10.svg" Type="http://schemas.openxmlformats.org/officeDocument/2006/relationships/image"/><Relationship Id="rId14" Target="../media/image11.png" Type="http://schemas.openxmlformats.org/officeDocument/2006/relationships/image"/><Relationship Id="rId15" Target="../media/image12.svg" Type="http://schemas.openxmlformats.org/officeDocument/2006/relationships/image"/><Relationship Id="rId16" Target="../media/image13.png" Type="http://schemas.openxmlformats.org/officeDocument/2006/relationships/image"/><Relationship Id="rId17" Target="../media/image14.svg" Type="http://schemas.openxmlformats.org/officeDocument/2006/relationships/image"/><Relationship Id="rId18" Target="../media/image68.png" Type="http://schemas.openxmlformats.org/officeDocument/2006/relationships/image"/><Relationship Id="rId19" Target="../media/image69.svg" Type="http://schemas.openxmlformats.org/officeDocument/2006/relationships/image"/><Relationship Id="rId2" Target="../media/image1.png" Type="http://schemas.openxmlformats.org/officeDocument/2006/relationships/image"/><Relationship Id="rId20" Target="../media/image70.png" Type="http://schemas.openxmlformats.org/officeDocument/2006/relationships/image"/><Relationship Id="rId21" Target="../media/image71.svg" Type="http://schemas.openxmlformats.org/officeDocument/2006/relationships/image"/><Relationship Id="rId22" Target="../media/image72.png" Type="http://schemas.openxmlformats.org/officeDocument/2006/relationships/image"/><Relationship Id="rId23" Target="../media/image73.svg" Type="http://schemas.openxmlformats.org/officeDocument/2006/relationships/image"/><Relationship Id="rId24" Target="../media/image74.png" Type="http://schemas.openxmlformats.org/officeDocument/2006/relationships/image"/><Relationship Id="rId25" Target="../media/image75.svg" Type="http://schemas.openxmlformats.org/officeDocument/2006/relationships/image"/><Relationship Id="rId26" Target="../media/image76.png" Type="http://schemas.openxmlformats.org/officeDocument/2006/relationships/image"/><Relationship Id="rId27" Target="../media/image77.svg" Type="http://schemas.openxmlformats.org/officeDocument/2006/relationships/image"/><Relationship Id="rId28" Target="../media/image78.png" Type="http://schemas.openxmlformats.org/officeDocument/2006/relationships/image"/><Relationship Id="rId29" Target="../media/image79.svg" Type="http://schemas.openxmlformats.org/officeDocument/2006/relationships/image"/><Relationship Id="rId3" Target="../media/image2.svg" Type="http://schemas.openxmlformats.org/officeDocument/2006/relationships/image"/><Relationship Id="rId30" Target="../media/image80.png" Type="http://schemas.openxmlformats.org/officeDocument/2006/relationships/image"/><Relationship Id="rId31" Target="../media/image81.svg" Type="http://schemas.openxmlformats.org/officeDocument/2006/relationships/image"/><Relationship Id="rId32" Target="../media/image82.png" Type="http://schemas.openxmlformats.org/officeDocument/2006/relationships/image"/><Relationship Id="rId33" Target="../media/image83.svg" Type="http://schemas.openxmlformats.org/officeDocument/2006/relationships/image"/><Relationship Id="rId4" Target="../media/image66.png" Type="http://schemas.openxmlformats.org/officeDocument/2006/relationships/image"/><Relationship Id="rId5" Target="../media/image67.svg" Type="http://schemas.openxmlformats.org/officeDocument/2006/relationships/image"/><Relationship Id="rId6" Target="../media/image3.png" Type="http://schemas.openxmlformats.org/officeDocument/2006/relationships/image"/><Relationship Id="rId7" Target="../media/image4.pn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DEAE4"/>
        </a:solidFill>
      </p:bgPr>
    </p:bg>
    <p:spTree>
      <p:nvGrpSpPr>
        <p:cNvPr id="1" name=""/>
        <p:cNvGrpSpPr/>
        <p:nvPr/>
      </p:nvGrpSpPr>
      <p:grpSpPr>
        <a:xfrm>
          <a:off x="0" y="0"/>
          <a:ext cx="0" cy="0"/>
          <a:chOff x="0" y="0"/>
          <a:chExt cx="0" cy="0"/>
        </a:xfrm>
      </p:grpSpPr>
      <p:grpSp>
        <p:nvGrpSpPr>
          <p:cNvPr name="Group 2" id="2"/>
          <p:cNvGrpSpPr/>
          <p:nvPr/>
        </p:nvGrpSpPr>
        <p:grpSpPr>
          <a:xfrm rot="0">
            <a:off x="358401" y="584106"/>
            <a:ext cx="17542623" cy="9163507"/>
            <a:chOff x="0" y="0"/>
            <a:chExt cx="23390165" cy="12218010"/>
          </a:xfrm>
        </p:grpSpPr>
        <p:sp>
          <p:nvSpPr>
            <p:cNvPr name="Freeform 3" id="3"/>
            <p:cNvSpPr/>
            <p:nvPr/>
          </p:nvSpPr>
          <p:spPr>
            <a:xfrm flipH="false" flipV="false" rot="0">
              <a:off x="1205521"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550962"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892507"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234052"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205521"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6550962"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1892507"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7234052"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6550962"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1892507"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7234052"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205521"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6550962"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11892507"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7234052"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0" y="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514506" t="0" r="0" b="0"/>
              </a:stretch>
            </a:blipFill>
          </p:spPr>
        </p:sp>
        <p:sp>
          <p:nvSpPr>
            <p:cNvPr name="Freeform 19" id="19"/>
            <p:cNvSpPr/>
            <p:nvPr/>
          </p:nvSpPr>
          <p:spPr>
            <a:xfrm flipH="false" flipV="false" rot="0">
              <a:off x="0" y="316015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514506" t="0" r="0" b="0"/>
              </a:stretch>
            </a:blipFill>
          </p:spPr>
        </p:sp>
        <p:sp>
          <p:nvSpPr>
            <p:cNvPr name="Freeform 20" id="20"/>
            <p:cNvSpPr/>
            <p:nvPr/>
          </p:nvSpPr>
          <p:spPr>
            <a:xfrm flipH="false" flipV="false" rot="0">
              <a:off x="0" y="632031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514506" t="0" r="0" b="0"/>
              </a:stretch>
            </a:blipFill>
          </p:spPr>
        </p:sp>
        <p:sp>
          <p:nvSpPr>
            <p:cNvPr name="Freeform 21" id="21"/>
            <p:cNvSpPr/>
            <p:nvPr/>
          </p:nvSpPr>
          <p:spPr>
            <a:xfrm flipH="false" flipV="false" rot="0">
              <a:off x="0" y="948046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514506" t="0" r="0" b="0"/>
              </a:stretch>
            </a:blipFill>
          </p:spPr>
        </p:sp>
        <p:sp>
          <p:nvSpPr>
            <p:cNvPr name="Freeform 22" id="22"/>
            <p:cNvSpPr/>
            <p:nvPr/>
          </p:nvSpPr>
          <p:spPr>
            <a:xfrm flipH="false" flipV="false" rot="0">
              <a:off x="22578344" y="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514506" t="0" r="0" b="0"/>
              </a:stretch>
            </a:blipFill>
          </p:spPr>
        </p:sp>
        <p:sp>
          <p:nvSpPr>
            <p:cNvPr name="Freeform 23" id="23"/>
            <p:cNvSpPr/>
            <p:nvPr/>
          </p:nvSpPr>
          <p:spPr>
            <a:xfrm flipH="false" flipV="false" rot="0">
              <a:off x="22578344" y="316015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514506" t="0" r="0" b="0"/>
              </a:stretch>
            </a:blipFill>
          </p:spPr>
        </p:sp>
        <p:sp>
          <p:nvSpPr>
            <p:cNvPr name="Freeform 24" id="24"/>
            <p:cNvSpPr/>
            <p:nvPr/>
          </p:nvSpPr>
          <p:spPr>
            <a:xfrm flipH="false" flipV="false" rot="0">
              <a:off x="22578344" y="632031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514506" t="0" r="0" b="0"/>
              </a:stretch>
            </a:blipFill>
          </p:spPr>
        </p:sp>
        <p:sp>
          <p:nvSpPr>
            <p:cNvPr name="Freeform 25" id="25"/>
            <p:cNvSpPr/>
            <p:nvPr/>
          </p:nvSpPr>
          <p:spPr>
            <a:xfrm flipH="false" flipV="false" rot="0">
              <a:off x="22578344" y="948046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514506" t="0" r="0" b="0"/>
              </a:stretch>
            </a:blipFill>
          </p:spPr>
        </p:sp>
      </p:grpSp>
      <p:sp>
        <p:nvSpPr>
          <p:cNvPr name="Freeform 26" id="26"/>
          <p:cNvSpPr/>
          <p:nvPr/>
        </p:nvSpPr>
        <p:spPr>
          <a:xfrm flipH="false" flipV="false" rot="5260471">
            <a:off x="12980376" y="797252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27" id="27"/>
          <p:cNvSpPr/>
          <p:nvPr/>
        </p:nvSpPr>
        <p:spPr>
          <a:xfrm flipH="false" flipV="true" rot="-1932924">
            <a:off x="8611180" y="8004111"/>
            <a:ext cx="11079087" cy="3545308"/>
          </a:xfrm>
          <a:custGeom>
            <a:avLst/>
            <a:gdLst/>
            <a:ahLst/>
            <a:cxnLst/>
            <a:rect r="r" b="b" t="t" l="l"/>
            <a:pathLst>
              <a:path h="3545308" w="11079087">
                <a:moveTo>
                  <a:pt x="0" y="3545308"/>
                </a:moveTo>
                <a:lnTo>
                  <a:pt x="11079087" y="3545308"/>
                </a:lnTo>
                <a:lnTo>
                  <a:pt x="11079087" y="0"/>
                </a:lnTo>
                <a:lnTo>
                  <a:pt x="0" y="0"/>
                </a:lnTo>
                <a:lnTo>
                  <a:pt x="0" y="3545308"/>
                </a:lnTo>
                <a:close/>
              </a:path>
            </a:pathLst>
          </a:custGeom>
          <a:blipFill>
            <a:blip r:embed="rId5"/>
            <a:stretch>
              <a:fillRect l="0" t="0" r="0" b="0"/>
            </a:stretch>
          </a:blipFill>
        </p:spPr>
      </p:sp>
      <p:sp>
        <p:nvSpPr>
          <p:cNvPr name="Freeform 28" id="28"/>
          <p:cNvSpPr/>
          <p:nvPr/>
        </p:nvSpPr>
        <p:spPr>
          <a:xfrm flipH="false" flipV="false" rot="0">
            <a:off x="13902170" y="703063"/>
            <a:ext cx="1386381" cy="1665323"/>
          </a:xfrm>
          <a:custGeom>
            <a:avLst/>
            <a:gdLst/>
            <a:ahLst/>
            <a:cxnLst/>
            <a:rect r="r" b="b" t="t" l="l"/>
            <a:pathLst>
              <a:path h="1665323" w="1386381">
                <a:moveTo>
                  <a:pt x="0" y="0"/>
                </a:moveTo>
                <a:lnTo>
                  <a:pt x="1386381" y="0"/>
                </a:lnTo>
                <a:lnTo>
                  <a:pt x="1386381" y="1665323"/>
                </a:lnTo>
                <a:lnTo>
                  <a:pt x="0" y="16653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9" id="29"/>
          <p:cNvSpPr/>
          <p:nvPr/>
        </p:nvSpPr>
        <p:spPr>
          <a:xfrm flipH="true" flipV="true" rot="-781863">
            <a:off x="989217" y="7189741"/>
            <a:ext cx="1386381" cy="1665323"/>
          </a:xfrm>
          <a:custGeom>
            <a:avLst/>
            <a:gdLst/>
            <a:ahLst/>
            <a:cxnLst/>
            <a:rect r="r" b="b" t="t" l="l"/>
            <a:pathLst>
              <a:path h="1665323" w="1386381">
                <a:moveTo>
                  <a:pt x="1386381" y="1665322"/>
                </a:moveTo>
                <a:lnTo>
                  <a:pt x="0" y="1665322"/>
                </a:lnTo>
                <a:lnTo>
                  <a:pt x="0" y="0"/>
                </a:lnTo>
                <a:lnTo>
                  <a:pt x="1386381" y="0"/>
                </a:lnTo>
                <a:lnTo>
                  <a:pt x="1386381" y="1665322"/>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0" id="30"/>
          <p:cNvSpPr/>
          <p:nvPr/>
        </p:nvSpPr>
        <p:spPr>
          <a:xfrm flipH="false" flipV="false" rot="2906917">
            <a:off x="-1043809" y="-502858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31" id="31"/>
          <p:cNvSpPr/>
          <p:nvPr/>
        </p:nvSpPr>
        <p:spPr>
          <a:xfrm flipH="false" flipV="false" rot="0">
            <a:off x="-1935087" y="-743954"/>
            <a:ext cx="11079087" cy="3545308"/>
          </a:xfrm>
          <a:custGeom>
            <a:avLst/>
            <a:gdLst/>
            <a:ahLst/>
            <a:cxnLst/>
            <a:rect r="r" b="b" t="t" l="l"/>
            <a:pathLst>
              <a:path h="3545308" w="11079087">
                <a:moveTo>
                  <a:pt x="0" y="0"/>
                </a:moveTo>
                <a:lnTo>
                  <a:pt x="11079087" y="0"/>
                </a:lnTo>
                <a:lnTo>
                  <a:pt x="11079087" y="3545308"/>
                </a:lnTo>
                <a:lnTo>
                  <a:pt x="0" y="3545308"/>
                </a:lnTo>
                <a:lnTo>
                  <a:pt x="0" y="0"/>
                </a:lnTo>
                <a:close/>
              </a:path>
            </a:pathLst>
          </a:custGeom>
          <a:blipFill>
            <a:blip r:embed="rId5"/>
            <a:stretch>
              <a:fillRect l="0" t="0" r="0" b="0"/>
            </a:stretch>
          </a:blipFill>
        </p:spPr>
      </p:sp>
      <p:sp>
        <p:nvSpPr>
          <p:cNvPr name="Freeform 32" id="32"/>
          <p:cNvSpPr/>
          <p:nvPr/>
        </p:nvSpPr>
        <p:spPr>
          <a:xfrm flipH="false" flipV="false" rot="0">
            <a:off x="1863251" y="1735683"/>
            <a:ext cx="1433888" cy="1265406"/>
          </a:xfrm>
          <a:custGeom>
            <a:avLst/>
            <a:gdLst/>
            <a:ahLst/>
            <a:cxnLst/>
            <a:rect r="r" b="b" t="t" l="l"/>
            <a:pathLst>
              <a:path h="1265406" w="1433888">
                <a:moveTo>
                  <a:pt x="0" y="0"/>
                </a:moveTo>
                <a:lnTo>
                  <a:pt x="1433888" y="0"/>
                </a:lnTo>
                <a:lnTo>
                  <a:pt x="1433888" y="1265406"/>
                </a:lnTo>
                <a:lnTo>
                  <a:pt x="0" y="12654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3" id="33"/>
          <p:cNvSpPr/>
          <p:nvPr/>
        </p:nvSpPr>
        <p:spPr>
          <a:xfrm flipH="false" flipV="false" rot="-2473926">
            <a:off x="16489660" y="3493500"/>
            <a:ext cx="2325515" cy="598820"/>
          </a:xfrm>
          <a:custGeom>
            <a:avLst/>
            <a:gdLst/>
            <a:ahLst/>
            <a:cxnLst/>
            <a:rect r="r" b="b" t="t" l="l"/>
            <a:pathLst>
              <a:path h="598820" w="2325515">
                <a:moveTo>
                  <a:pt x="0" y="0"/>
                </a:moveTo>
                <a:lnTo>
                  <a:pt x="2325516" y="0"/>
                </a:lnTo>
                <a:lnTo>
                  <a:pt x="2325516" y="598820"/>
                </a:lnTo>
                <a:lnTo>
                  <a:pt x="0" y="59882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4" id="34"/>
          <p:cNvSpPr/>
          <p:nvPr/>
        </p:nvSpPr>
        <p:spPr>
          <a:xfrm flipH="false" flipV="false" rot="323603">
            <a:off x="16241593" y="7121058"/>
            <a:ext cx="1132716" cy="2093553"/>
          </a:xfrm>
          <a:custGeom>
            <a:avLst/>
            <a:gdLst/>
            <a:ahLst/>
            <a:cxnLst/>
            <a:rect r="r" b="b" t="t" l="l"/>
            <a:pathLst>
              <a:path h="2093553" w="1132716">
                <a:moveTo>
                  <a:pt x="0" y="0"/>
                </a:moveTo>
                <a:lnTo>
                  <a:pt x="1132716" y="0"/>
                </a:lnTo>
                <a:lnTo>
                  <a:pt x="1132716" y="2093553"/>
                </a:lnTo>
                <a:lnTo>
                  <a:pt x="0" y="2093553"/>
                </a:lnTo>
                <a:lnTo>
                  <a:pt x="0" y="0"/>
                </a:lnTo>
                <a:close/>
              </a:path>
            </a:pathLst>
          </a:custGeom>
          <a:blipFill>
            <a:blip r:embed="rId12">
              <a:extLst>
                <a:ext uri="{96DAC541-7B7A-43D3-8B79-37D633B846F1}">
                  <asvg:svgBlip xmlns:asvg="http://schemas.microsoft.com/office/drawing/2016/SVG/main" r:embed="rId13"/>
                </a:ext>
              </a:extLst>
            </a:blip>
            <a:stretch>
              <a:fillRect l="-130590" t="0" r="0" b="-48746"/>
            </a:stretch>
          </a:blipFill>
        </p:spPr>
      </p:sp>
      <p:sp>
        <p:nvSpPr>
          <p:cNvPr name="Freeform 35" id="35"/>
          <p:cNvSpPr/>
          <p:nvPr/>
        </p:nvSpPr>
        <p:spPr>
          <a:xfrm flipH="false" flipV="false" rot="323603">
            <a:off x="17692802" y="5966897"/>
            <a:ext cx="710251" cy="892756"/>
          </a:xfrm>
          <a:custGeom>
            <a:avLst/>
            <a:gdLst/>
            <a:ahLst/>
            <a:cxnLst/>
            <a:rect r="r" b="b" t="t" l="l"/>
            <a:pathLst>
              <a:path h="892756" w="710251">
                <a:moveTo>
                  <a:pt x="0" y="0"/>
                </a:moveTo>
                <a:lnTo>
                  <a:pt x="710251" y="0"/>
                </a:lnTo>
                <a:lnTo>
                  <a:pt x="710251" y="892756"/>
                </a:lnTo>
                <a:lnTo>
                  <a:pt x="0" y="892756"/>
                </a:lnTo>
                <a:lnTo>
                  <a:pt x="0" y="0"/>
                </a:lnTo>
                <a:close/>
              </a:path>
            </a:pathLst>
          </a:custGeom>
          <a:blipFill>
            <a:blip r:embed="rId12">
              <a:extLst>
                <a:ext uri="{96DAC541-7B7A-43D3-8B79-37D633B846F1}">
                  <asvg:svgBlip xmlns:asvg="http://schemas.microsoft.com/office/drawing/2016/SVG/main" r:embed="rId13"/>
                </a:ext>
              </a:extLst>
            </a:blip>
            <a:stretch>
              <a:fillRect l="-127975" t="-28590" r="-17420" b="-104172"/>
            </a:stretch>
          </a:blipFill>
        </p:spPr>
      </p:sp>
      <p:sp>
        <p:nvSpPr>
          <p:cNvPr name="Freeform 36" id="36"/>
          <p:cNvSpPr/>
          <p:nvPr/>
        </p:nvSpPr>
        <p:spPr>
          <a:xfrm flipH="true" flipV="false" rot="-873099">
            <a:off x="-4988" y="4159379"/>
            <a:ext cx="1428017" cy="1622746"/>
          </a:xfrm>
          <a:custGeom>
            <a:avLst/>
            <a:gdLst/>
            <a:ahLst/>
            <a:cxnLst/>
            <a:rect r="r" b="b" t="t" l="l"/>
            <a:pathLst>
              <a:path h="1622746" w="1428017">
                <a:moveTo>
                  <a:pt x="1428017" y="0"/>
                </a:moveTo>
                <a:lnTo>
                  <a:pt x="0" y="0"/>
                </a:lnTo>
                <a:lnTo>
                  <a:pt x="0" y="1622746"/>
                </a:lnTo>
                <a:lnTo>
                  <a:pt x="1428017" y="1622746"/>
                </a:lnTo>
                <a:lnTo>
                  <a:pt x="1428017"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37" id="37"/>
          <p:cNvSpPr/>
          <p:nvPr/>
        </p:nvSpPr>
        <p:spPr>
          <a:xfrm flipH="false" flipV="false" rot="0">
            <a:off x="10792208" y="2696231"/>
            <a:ext cx="1684856" cy="1706183"/>
          </a:xfrm>
          <a:custGeom>
            <a:avLst/>
            <a:gdLst/>
            <a:ahLst/>
            <a:cxnLst/>
            <a:rect r="r" b="b" t="t" l="l"/>
            <a:pathLst>
              <a:path h="1706183" w="1684856">
                <a:moveTo>
                  <a:pt x="0" y="0"/>
                </a:moveTo>
                <a:lnTo>
                  <a:pt x="1684855" y="0"/>
                </a:lnTo>
                <a:lnTo>
                  <a:pt x="1684855" y="1706183"/>
                </a:lnTo>
                <a:lnTo>
                  <a:pt x="0" y="170618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38" id="38"/>
          <p:cNvSpPr/>
          <p:nvPr/>
        </p:nvSpPr>
        <p:spPr>
          <a:xfrm flipH="false" flipV="false" rot="0">
            <a:off x="7926594" y="4921257"/>
            <a:ext cx="1184783" cy="2078567"/>
          </a:xfrm>
          <a:custGeom>
            <a:avLst/>
            <a:gdLst/>
            <a:ahLst/>
            <a:cxnLst/>
            <a:rect r="r" b="b" t="t" l="l"/>
            <a:pathLst>
              <a:path h="2078567" w="1184783">
                <a:moveTo>
                  <a:pt x="0" y="0"/>
                </a:moveTo>
                <a:lnTo>
                  <a:pt x="1184783" y="0"/>
                </a:lnTo>
                <a:lnTo>
                  <a:pt x="1184783" y="2078567"/>
                </a:lnTo>
                <a:lnTo>
                  <a:pt x="0" y="207856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39" id="39"/>
          <p:cNvSpPr/>
          <p:nvPr/>
        </p:nvSpPr>
        <p:spPr>
          <a:xfrm flipH="false" flipV="false" rot="75516">
            <a:off x="12343090" y="5387891"/>
            <a:ext cx="514832" cy="1497692"/>
          </a:xfrm>
          <a:custGeom>
            <a:avLst/>
            <a:gdLst/>
            <a:ahLst/>
            <a:cxnLst/>
            <a:rect r="r" b="b" t="t" l="l"/>
            <a:pathLst>
              <a:path h="1497692" w="514832">
                <a:moveTo>
                  <a:pt x="0" y="0"/>
                </a:moveTo>
                <a:lnTo>
                  <a:pt x="514831" y="0"/>
                </a:lnTo>
                <a:lnTo>
                  <a:pt x="514831" y="1497692"/>
                </a:lnTo>
                <a:lnTo>
                  <a:pt x="0" y="1497692"/>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grpSp>
        <p:nvGrpSpPr>
          <p:cNvPr name="Group 40" id="40"/>
          <p:cNvGrpSpPr/>
          <p:nvPr/>
        </p:nvGrpSpPr>
        <p:grpSpPr>
          <a:xfrm rot="0">
            <a:off x="3200636" y="8031118"/>
            <a:ext cx="5496395" cy="798862"/>
            <a:chOff x="0" y="0"/>
            <a:chExt cx="1447610" cy="210400"/>
          </a:xfrm>
        </p:grpSpPr>
        <p:sp>
          <p:nvSpPr>
            <p:cNvPr name="Freeform 41" id="41"/>
            <p:cNvSpPr/>
            <p:nvPr/>
          </p:nvSpPr>
          <p:spPr>
            <a:xfrm flipH="false" flipV="false" rot="0">
              <a:off x="0" y="0"/>
              <a:ext cx="1447610" cy="210400"/>
            </a:xfrm>
            <a:custGeom>
              <a:avLst/>
              <a:gdLst/>
              <a:ahLst/>
              <a:cxnLst/>
              <a:rect r="r" b="b" t="t" l="l"/>
              <a:pathLst>
                <a:path h="210400" w="1447610">
                  <a:moveTo>
                    <a:pt x="0" y="0"/>
                  </a:moveTo>
                  <a:lnTo>
                    <a:pt x="1447610" y="0"/>
                  </a:lnTo>
                  <a:lnTo>
                    <a:pt x="1447610" y="210400"/>
                  </a:lnTo>
                  <a:lnTo>
                    <a:pt x="0" y="210400"/>
                  </a:lnTo>
                  <a:close/>
                </a:path>
              </a:pathLst>
            </a:custGeom>
            <a:solidFill>
              <a:srgbClr val="E080B4"/>
            </a:solidFill>
          </p:spPr>
        </p:sp>
        <p:sp>
          <p:nvSpPr>
            <p:cNvPr name="TextBox 42" id="42"/>
            <p:cNvSpPr txBox="true"/>
            <p:nvPr/>
          </p:nvSpPr>
          <p:spPr>
            <a:xfrm>
              <a:off x="0" y="-180975"/>
              <a:ext cx="1447610" cy="391375"/>
            </a:xfrm>
            <a:prstGeom prst="rect">
              <a:avLst/>
            </a:prstGeom>
          </p:spPr>
          <p:txBody>
            <a:bodyPr anchor="ctr" rtlCol="false" tIns="50800" lIns="50800" bIns="50800" rIns="50800"/>
            <a:lstStyle/>
            <a:p>
              <a:pPr algn="ctr">
                <a:lnSpc>
                  <a:spcPts val="2659"/>
                </a:lnSpc>
                <a:spcBef>
                  <a:spcPct val="0"/>
                </a:spcBef>
              </a:pPr>
            </a:p>
          </p:txBody>
        </p:sp>
      </p:grpSp>
      <p:grpSp>
        <p:nvGrpSpPr>
          <p:cNvPr name="Group 43" id="43"/>
          <p:cNvGrpSpPr/>
          <p:nvPr/>
        </p:nvGrpSpPr>
        <p:grpSpPr>
          <a:xfrm rot="0">
            <a:off x="3310609" y="7923646"/>
            <a:ext cx="6607201" cy="798862"/>
            <a:chOff x="0" y="0"/>
            <a:chExt cx="1740168" cy="210400"/>
          </a:xfrm>
        </p:grpSpPr>
        <p:sp>
          <p:nvSpPr>
            <p:cNvPr name="Freeform 44" id="44"/>
            <p:cNvSpPr/>
            <p:nvPr/>
          </p:nvSpPr>
          <p:spPr>
            <a:xfrm flipH="false" flipV="false" rot="0">
              <a:off x="0" y="0"/>
              <a:ext cx="1740168" cy="210400"/>
            </a:xfrm>
            <a:custGeom>
              <a:avLst/>
              <a:gdLst/>
              <a:ahLst/>
              <a:cxnLst/>
              <a:rect r="r" b="b" t="t" l="l"/>
              <a:pathLst>
                <a:path h="210400" w="1740168">
                  <a:moveTo>
                    <a:pt x="0" y="0"/>
                  </a:moveTo>
                  <a:lnTo>
                    <a:pt x="1740168" y="0"/>
                  </a:lnTo>
                  <a:lnTo>
                    <a:pt x="1740168" y="210400"/>
                  </a:lnTo>
                  <a:lnTo>
                    <a:pt x="0" y="210400"/>
                  </a:lnTo>
                  <a:close/>
                </a:path>
              </a:pathLst>
            </a:custGeom>
            <a:solidFill>
              <a:srgbClr val="485B90"/>
            </a:solidFill>
          </p:spPr>
        </p:sp>
        <p:sp>
          <p:nvSpPr>
            <p:cNvPr name="TextBox 45" id="45"/>
            <p:cNvSpPr txBox="true"/>
            <p:nvPr/>
          </p:nvSpPr>
          <p:spPr>
            <a:xfrm>
              <a:off x="0" y="-180975"/>
              <a:ext cx="1740168" cy="391375"/>
            </a:xfrm>
            <a:prstGeom prst="rect">
              <a:avLst/>
            </a:prstGeom>
          </p:spPr>
          <p:txBody>
            <a:bodyPr anchor="ctr" rtlCol="false" tIns="50800" lIns="50800" bIns="50800" rIns="50800"/>
            <a:lstStyle/>
            <a:p>
              <a:pPr algn="ctr">
                <a:lnSpc>
                  <a:spcPts val="2659"/>
                </a:lnSpc>
                <a:spcBef>
                  <a:spcPct val="0"/>
                </a:spcBef>
              </a:pPr>
            </a:p>
          </p:txBody>
        </p:sp>
      </p:grpSp>
      <p:sp>
        <p:nvSpPr>
          <p:cNvPr name="Freeform 46" id="46"/>
          <p:cNvSpPr/>
          <p:nvPr/>
        </p:nvSpPr>
        <p:spPr>
          <a:xfrm flipH="false" flipV="false" rot="0">
            <a:off x="4953362" y="2588830"/>
            <a:ext cx="1971160" cy="1920985"/>
          </a:xfrm>
          <a:custGeom>
            <a:avLst/>
            <a:gdLst/>
            <a:ahLst/>
            <a:cxnLst/>
            <a:rect r="r" b="b" t="t" l="l"/>
            <a:pathLst>
              <a:path h="1920985" w="1971160">
                <a:moveTo>
                  <a:pt x="0" y="0"/>
                </a:moveTo>
                <a:lnTo>
                  <a:pt x="1971160" y="0"/>
                </a:lnTo>
                <a:lnTo>
                  <a:pt x="1971160" y="1920985"/>
                </a:lnTo>
                <a:lnTo>
                  <a:pt x="0" y="1920985"/>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47" id="47"/>
          <p:cNvSpPr/>
          <p:nvPr/>
        </p:nvSpPr>
        <p:spPr>
          <a:xfrm flipH="false" flipV="false" rot="0">
            <a:off x="6843938" y="2585158"/>
            <a:ext cx="1853094" cy="1890912"/>
          </a:xfrm>
          <a:custGeom>
            <a:avLst/>
            <a:gdLst/>
            <a:ahLst/>
            <a:cxnLst/>
            <a:rect r="r" b="b" t="t" l="l"/>
            <a:pathLst>
              <a:path h="1890912" w="1853094">
                <a:moveTo>
                  <a:pt x="0" y="0"/>
                </a:moveTo>
                <a:lnTo>
                  <a:pt x="1853094" y="0"/>
                </a:lnTo>
                <a:lnTo>
                  <a:pt x="1853094" y="1890912"/>
                </a:lnTo>
                <a:lnTo>
                  <a:pt x="0" y="1890912"/>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48" id="48"/>
          <p:cNvSpPr/>
          <p:nvPr/>
        </p:nvSpPr>
        <p:spPr>
          <a:xfrm flipH="false" flipV="false" rot="0">
            <a:off x="8782957" y="2696231"/>
            <a:ext cx="2009251" cy="1969066"/>
          </a:xfrm>
          <a:custGeom>
            <a:avLst/>
            <a:gdLst/>
            <a:ahLst/>
            <a:cxnLst/>
            <a:rect r="r" b="b" t="t" l="l"/>
            <a:pathLst>
              <a:path h="1969066" w="2009251">
                <a:moveTo>
                  <a:pt x="0" y="0"/>
                </a:moveTo>
                <a:lnTo>
                  <a:pt x="2009251" y="0"/>
                </a:lnTo>
                <a:lnTo>
                  <a:pt x="2009251" y="1969066"/>
                </a:lnTo>
                <a:lnTo>
                  <a:pt x="0" y="1969066"/>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49" id="49"/>
          <p:cNvSpPr/>
          <p:nvPr/>
        </p:nvSpPr>
        <p:spPr>
          <a:xfrm flipH="false" flipV="false" rot="0">
            <a:off x="4493205" y="5391483"/>
            <a:ext cx="2063783" cy="1519695"/>
          </a:xfrm>
          <a:custGeom>
            <a:avLst/>
            <a:gdLst/>
            <a:ahLst/>
            <a:cxnLst/>
            <a:rect r="r" b="b" t="t" l="l"/>
            <a:pathLst>
              <a:path h="1519695" w="2063783">
                <a:moveTo>
                  <a:pt x="0" y="0"/>
                </a:moveTo>
                <a:lnTo>
                  <a:pt x="2063783" y="0"/>
                </a:lnTo>
                <a:lnTo>
                  <a:pt x="2063783" y="1519695"/>
                </a:lnTo>
                <a:lnTo>
                  <a:pt x="0" y="1519695"/>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50" id="50"/>
          <p:cNvSpPr/>
          <p:nvPr/>
        </p:nvSpPr>
        <p:spPr>
          <a:xfrm flipH="false" flipV="false" rot="0">
            <a:off x="6264612" y="5402766"/>
            <a:ext cx="1692399" cy="1564782"/>
          </a:xfrm>
          <a:custGeom>
            <a:avLst/>
            <a:gdLst/>
            <a:ahLst/>
            <a:cxnLst/>
            <a:rect r="r" b="b" t="t" l="l"/>
            <a:pathLst>
              <a:path h="1564782" w="1692399">
                <a:moveTo>
                  <a:pt x="0" y="0"/>
                </a:moveTo>
                <a:lnTo>
                  <a:pt x="1692398" y="0"/>
                </a:lnTo>
                <a:lnTo>
                  <a:pt x="1692398" y="1564782"/>
                </a:lnTo>
                <a:lnTo>
                  <a:pt x="0" y="1564782"/>
                </a:lnTo>
                <a:lnTo>
                  <a:pt x="0" y="0"/>
                </a:lnTo>
                <a:close/>
              </a:path>
            </a:pathLst>
          </a:custGeom>
          <a:blipFill>
            <a:blip r:embed="rId30"/>
            <a:stretch>
              <a:fillRect l="0" t="0" r="0" b="0"/>
            </a:stretch>
          </a:blipFill>
        </p:spPr>
      </p:sp>
      <p:sp>
        <p:nvSpPr>
          <p:cNvPr name="Freeform 51" id="51"/>
          <p:cNvSpPr/>
          <p:nvPr/>
        </p:nvSpPr>
        <p:spPr>
          <a:xfrm flipH="false" flipV="false" rot="0">
            <a:off x="9229596" y="4910389"/>
            <a:ext cx="1376426" cy="2057159"/>
          </a:xfrm>
          <a:custGeom>
            <a:avLst/>
            <a:gdLst/>
            <a:ahLst/>
            <a:cxnLst/>
            <a:rect r="r" b="b" t="t" l="l"/>
            <a:pathLst>
              <a:path h="2057159" w="1376426">
                <a:moveTo>
                  <a:pt x="0" y="0"/>
                </a:moveTo>
                <a:lnTo>
                  <a:pt x="1376427" y="0"/>
                </a:lnTo>
                <a:lnTo>
                  <a:pt x="1376427" y="2057159"/>
                </a:lnTo>
                <a:lnTo>
                  <a:pt x="0" y="2057159"/>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52" id="52"/>
          <p:cNvSpPr/>
          <p:nvPr/>
        </p:nvSpPr>
        <p:spPr>
          <a:xfrm flipH="false" flipV="false" rot="0">
            <a:off x="10606023" y="5143500"/>
            <a:ext cx="1593716" cy="1807306"/>
          </a:xfrm>
          <a:custGeom>
            <a:avLst/>
            <a:gdLst/>
            <a:ahLst/>
            <a:cxnLst/>
            <a:rect r="r" b="b" t="t" l="l"/>
            <a:pathLst>
              <a:path h="1807306" w="1593716">
                <a:moveTo>
                  <a:pt x="0" y="0"/>
                </a:moveTo>
                <a:lnTo>
                  <a:pt x="1593715" y="0"/>
                </a:lnTo>
                <a:lnTo>
                  <a:pt x="1593715" y="1807306"/>
                </a:lnTo>
                <a:lnTo>
                  <a:pt x="0" y="1807306"/>
                </a:lnTo>
                <a:lnTo>
                  <a:pt x="0" y="0"/>
                </a:lnTo>
                <a:close/>
              </a:path>
            </a:pathLst>
          </a:custGeom>
          <a:blipFill>
            <a:blip r:embed="rId33">
              <a:extLst>
                <a:ext uri="{96DAC541-7B7A-43D3-8B79-37D633B846F1}">
                  <asvg:svgBlip xmlns:asvg="http://schemas.microsoft.com/office/drawing/2016/SVG/main" r:embed="rId34"/>
                </a:ext>
              </a:extLst>
            </a:blip>
            <a:stretch>
              <a:fillRect l="0" t="0" r="0" b="0"/>
            </a:stretch>
          </a:blipFill>
        </p:spPr>
      </p:sp>
      <p:sp>
        <p:nvSpPr>
          <p:cNvPr name="Freeform 53" id="53"/>
          <p:cNvSpPr/>
          <p:nvPr/>
        </p:nvSpPr>
        <p:spPr>
          <a:xfrm flipH="false" flipV="false" rot="0">
            <a:off x="2695403" y="5138524"/>
            <a:ext cx="1818107" cy="1772654"/>
          </a:xfrm>
          <a:custGeom>
            <a:avLst/>
            <a:gdLst/>
            <a:ahLst/>
            <a:cxnLst/>
            <a:rect r="r" b="b" t="t" l="l"/>
            <a:pathLst>
              <a:path h="1772654" w="1818107">
                <a:moveTo>
                  <a:pt x="0" y="0"/>
                </a:moveTo>
                <a:lnTo>
                  <a:pt x="1818107" y="0"/>
                </a:lnTo>
                <a:lnTo>
                  <a:pt x="1818107" y="1772654"/>
                </a:lnTo>
                <a:lnTo>
                  <a:pt x="0" y="1772654"/>
                </a:lnTo>
                <a:lnTo>
                  <a:pt x="0" y="0"/>
                </a:lnTo>
                <a:close/>
              </a:path>
            </a:pathLst>
          </a:custGeom>
          <a:blipFill>
            <a:blip r:embed="rId35"/>
            <a:stretch>
              <a:fillRect l="0" t="0" r="0" b="0"/>
            </a:stretch>
          </a:blipFill>
        </p:spPr>
      </p:sp>
      <p:sp>
        <p:nvSpPr>
          <p:cNvPr name="Freeform 54" id="54"/>
          <p:cNvSpPr/>
          <p:nvPr/>
        </p:nvSpPr>
        <p:spPr>
          <a:xfrm flipH="false" flipV="false" rot="0">
            <a:off x="12874308" y="5247577"/>
            <a:ext cx="1593716" cy="1807306"/>
          </a:xfrm>
          <a:custGeom>
            <a:avLst/>
            <a:gdLst/>
            <a:ahLst/>
            <a:cxnLst/>
            <a:rect r="r" b="b" t="t" l="l"/>
            <a:pathLst>
              <a:path h="1807306" w="1593716">
                <a:moveTo>
                  <a:pt x="0" y="0"/>
                </a:moveTo>
                <a:lnTo>
                  <a:pt x="1593715" y="0"/>
                </a:lnTo>
                <a:lnTo>
                  <a:pt x="1593715" y="1807306"/>
                </a:lnTo>
                <a:lnTo>
                  <a:pt x="0" y="1807306"/>
                </a:lnTo>
                <a:lnTo>
                  <a:pt x="0" y="0"/>
                </a:lnTo>
                <a:close/>
              </a:path>
            </a:pathLst>
          </a:custGeom>
          <a:blipFill>
            <a:blip r:embed="rId33">
              <a:extLst>
                <a:ext uri="{96DAC541-7B7A-43D3-8B79-37D633B846F1}">
                  <asvg:svgBlip xmlns:asvg="http://schemas.microsoft.com/office/drawing/2016/SVG/main" r:embed="rId34"/>
                </a:ext>
              </a:extLst>
            </a:blip>
            <a:stretch>
              <a:fillRect l="0" t="0" r="0" b="0"/>
            </a:stretch>
          </a:blipFill>
        </p:spPr>
      </p:sp>
      <p:sp>
        <p:nvSpPr>
          <p:cNvPr name="TextBox 55" id="55"/>
          <p:cNvSpPr txBox="true"/>
          <p:nvPr/>
        </p:nvSpPr>
        <p:spPr>
          <a:xfrm rot="0">
            <a:off x="3371242" y="7964443"/>
            <a:ext cx="6371492" cy="580390"/>
          </a:xfrm>
          <a:prstGeom prst="rect">
            <a:avLst/>
          </a:prstGeom>
        </p:spPr>
        <p:txBody>
          <a:bodyPr anchor="t" rtlCol="false" tIns="0" lIns="0" bIns="0" rIns="0">
            <a:spAutoFit/>
          </a:bodyPr>
          <a:lstStyle/>
          <a:p>
            <a:pPr algn="ctr">
              <a:lnSpc>
                <a:spcPts val="4759"/>
              </a:lnSpc>
            </a:pPr>
            <a:r>
              <a:rPr lang="en-US" sz="3399">
                <a:solidFill>
                  <a:srgbClr val="FFFFFF"/>
                </a:solidFill>
                <a:latin typeface="Happy Font TH Italics"/>
                <a:ea typeface="Happy Font TH Italics"/>
                <a:cs typeface="Happy Font TH Italics"/>
                <a:sym typeface="Happy Font TH Italics"/>
              </a:rPr>
              <a:t>Using Power BI by Jagmeet Singh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DEAE4"/>
        </a:solidFill>
      </p:bgPr>
    </p:bg>
    <p:spTree>
      <p:nvGrpSpPr>
        <p:cNvPr id="1" name=""/>
        <p:cNvGrpSpPr/>
        <p:nvPr/>
      </p:nvGrpSpPr>
      <p:grpSpPr>
        <a:xfrm>
          <a:off x="0" y="0"/>
          <a:ext cx="0" cy="0"/>
          <a:chOff x="0" y="0"/>
          <a:chExt cx="0" cy="0"/>
        </a:xfrm>
      </p:grpSpPr>
      <p:grpSp>
        <p:nvGrpSpPr>
          <p:cNvPr name="Group 2" id="2"/>
          <p:cNvGrpSpPr/>
          <p:nvPr/>
        </p:nvGrpSpPr>
        <p:grpSpPr>
          <a:xfrm rot="0">
            <a:off x="358401" y="584106"/>
            <a:ext cx="17542623" cy="9163507"/>
            <a:chOff x="0" y="0"/>
            <a:chExt cx="23390165" cy="12218010"/>
          </a:xfrm>
        </p:grpSpPr>
        <p:sp>
          <p:nvSpPr>
            <p:cNvPr name="Freeform 3" id="3"/>
            <p:cNvSpPr/>
            <p:nvPr/>
          </p:nvSpPr>
          <p:spPr>
            <a:xfrm flipH="false" flipV="false" rot="0">
              <a:off x="1205521"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550962"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892507"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234052"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205521"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6550962"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1892507"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7234052"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205521"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6550962"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1892507"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7234052"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205521"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6550962"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1892507"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7234052"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0" y="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0" id="20"/>
            <p:cNvSpPr/>
            <p:nvPr/>
          </p:nvSpPr>
          <p:spPr>
            <a:xfrm flipH="false" flipV="false" rot="0">
              <a:off x="0" y="316015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1" id="21"/>
            <p:cNvSpPr/>
            <p:nvPr/>
          </p:nvSpPr>
          <p:spPr>
            <a:xfrm flipH="false" flipV="false" rot="0">
              <a:off x="0" y="632031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2" id="22"/>
            <p:cNvSpPr/>
            <p:nvPr/>
          </p:nvSpPr>
          <p:spPr>
            <a:xfrm flipH="false" flipV="false" rot="0">
              <a:off x="0" y="948046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3" id="23"/>
            <p:cNvSpPr/>
            <p:nvPr/>
          </p:nvSpPr>
          <p:spPr>
            <a:xfrm flipH="false" flipV="false" rot="0">
              <a:off x="22578344" y="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4" id="24"/>
            <p:cNvSpPr/>
            <p:nvPr/>
          </p:nvSpPr>
          <p:spPr>
            <a:xfrm flipH="false" flipV="false" rot="0">
              <a:off x="22578344" y="316015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5" id="25"/>
            <p:cNvSpPr/>
            <p:nvPr/>
          </p:nvSpPr>
          <p:spPr>
            <a:xfrm flipH="false" flipV="false" rot="0">
              <a:off x="22578344" y="632031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6" id="26"/>
            <p:cNvSpPr/>
            <p:nvPr/>
          </p:nvSpPr>
          <p:spPr>
            <a:xfrm flipH="false" flipV="false" rot="0">
              <a:off x="22578344" y="948046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grpSp>
      <p:sp>
        <p:nvSpPr>
          <p:cNvPr name="Freeform 27" id="27"/>
          <p:cNvSpPr/>
          <p:nvPr/>
        </p:nvSpPr>
        <p:spPr>
          <a:xfrm flipH="false" flipV="false" rot="5260471">
            <a:off x="13347771" y="8633929"/>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28" id="28"/>
          <p:cNvSpPr/>
          <p:nvPr/>
        </p:nvSpPr>
        <p:spPr>
          <a:xfrm flipH="false" flipV="true" rot="-1932924">
            <a:off x="8611180" y="8004111"/>
            <a:ext cx="11079087" cy="3545308"/>
          </a:xfrm>
          <a:custGeom>
            <a:avLst/>
            <a:gdLst/>
            <a:ahLst/>
            <a:cxnLst/>
            <a:rect r="r" b="b" t="t" l="l"/>
            <a:pathLst>
              <a:path h="3545308" w="11079087">
                <a:moveTo>
                  <a:pt x="0" y="3545308"/>
                </a:moveTo>
                <a:lnTo>
                  <a:pt x="11079087" y="3545308"/>
                </a:lnTo>
                <a:lnTo>
                  <a:pt x="11079087" y="0"/>
                </a:lnTo>
                <a:lnTo>
                  <a:pt x="0" y="0"/>
                </a:lnTo>
                <a:lnTo>
                  <a:pt x="0" y="3545308"/>
                </a:lnTo>
                <a:close/>
              </a:path>
            </a:pathLst>
          </a:custGeom>
          <a:blipFill>
            <a:blip r:embed="rId5"/>
            <a:stretch>
              <a:fillRect l="0" t="0" r="0" b="0"/>
            </a:stretch>
          </a:blipFill>
        </p:spPr>
      </p:sp>
      <p:sp>
        <p:nvSpPr>
          <p:cNvPr name="Freeform 29" id="29"/>
          <p:cNvSpPr/>
          <p:nvPr/>
        </p:nvSpPr>
        <p:spPr>
          <a:xfrm flipH="false" flipV="false" rot="2906917">
            <a:off x="-1043809" y="-502858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30" id="30"/>
          <p:cNvSpPr/>
          <p:nvPr/>
        </p:nvSpPr>
        <p:spPr>
          <a:xfrm flipH="false" flipV="false" rot="0">
            <a:off x="-1935087" y="-743954"/>
            <a:ext cx="11079087" cy="3545308"/>
          </a:xfrm>
          <a:custGeom>
            <a:avLst/>
            <a:gdLst/>
            <a:ahLst/>
            <a:cxnLst/>
            <a:rect r="r" b="b" t="t" l="l"/>
            <a:pathLst>
              <a:path h="3545308" w="11079087">
                <a:moveTo>
                  <a:pt x="0" y="0"/>
                </a:moveTo>
                <a:lnTo>
                  <a:pt x="11079087" y="0"/>
                </a:lnTo>
                <a:lnTo>
                  <a:pt x="11079087" y="3545308"/>
                </a:lnTo>
                <a:lnTo>
                  <a:pt x="0" y="3545308"/>
                </a:lnTo>
                <a:lnTo>
                  <a:pt x="0" y="0"/>
                </a:lnTo>
                <a:close/>
              </a:path>
            </a:pathLst>
          </a:custGeom>
          <a:blipFill>
            <a:blip r:embed="rId5"/>
            <a:stretch>
              <a:fillRect l="0" t="0" r="0" b="0"/>
            </a:stretch>
          </a:blipFill>
        </p:spPr>
      </p:sp>
      <p:sp>
        <p:nvSpPr>
          <p:cNvPr name="Freeform 31" id="31"/>
          <p:cNvSpPr/>
          <p:nvPr/>
        </p:nvSpPr>
        <p:spPr>
          <a:xfrm flipH="false" flipV="false" rot="323603">
            <a:off x="523534" y="9015883"/>
            <a:ext cx="710251" cy="892756"/>
          </a:xfrm>
          <a:custGeom>
            <a:avLst/>
            <a:gdLst/>
            <a:ahLst/>
            <a:cxnLst/>
            <a:rect r="r" b="b" t="t" l="l"/>
            <a:pathLst>
              <a:path h="892756" w="710251">
                <a:moveTo>
                  <a:pt x="0" y="0"/>
                </a:moveTo>
                <a:lnTo>
                  <a:pt x="710250" y="0"/>
                </a:lnTo>
                <a:lnTo>
                  <a:pt x="710250" y="892757"/>
                </a:lnTo>
                <a:lnTo>
                  <a:pt x="0" y="892757"/>
                </a:lnTo>
                <a:lnTo>
                  <a:pt x="0" y="0"/>
                </a:lnTo>
                <a:close/>
              </a:path>
            </a:pathLst>
          </a:custGeom>
          <a:blipFill>
            <a:blip r:embed="rId6">
              <a:extLst>
                <a:ext uri="{96DAC541-7B7A-43D3-8B79-37D633B846F1}">
                  <asvg:svgBlip xmlns:asvg="http://schemas.microsoft.com/office/drawing/2016/SVG/main" r:embed="rId7"/>
                </a:ext>
              </a:extLst>
            </a:blip>
            <a:stretch>
              <a:fillRect l="-127975" t="-28590" r="-17420" b="-104172"/>
            </a:stretch>
          </a:blipFill>
        </p:spPr>
      </p:sp>
      <p:sp>
        <p:nvSpPr>
          <p:cNvPr name="Freeform 32" id="32"/>
          <p:cNvSpPr/>
          <p:nvPr/>
        </p:nvSpPr>
        <p:spPr>
          <a:xfrm flipH="false" flipV="false" rot="0">
            <a:off x="-1199095" y="5429261"/>
            <a:ext cx="2903197" cy="723160"/>
          </a:xfrm>
          <a:custGeom>
            <a:avLst/>
            <a:gdLst/>
            <a:ahLst/>
            <a:cxnLst/>
            <a:rect r="r" b="b" t="t" l="l"/>
            <a:pathLst>
              <a:path h="723160" w="2903197">
                <a:moveTo>
                  <a:pt x="0" y="0"/>
                </a:moveTo>
                <a:lnTo>
                  <a:pt x="2903197" y="0"/>
                </a:lnTo>
                <a:lnTo>
                  <a:pt x="2903197" y="723160"/>
                </a:lnTo>
                <a:lnTo>
                  <a:pt x="0" y="72316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3" id="33"/>
          <p:cNvSpPr/>
          <p:nvPr/>
        </p:nvSpPr>
        <p:spPr>
          <a:xfrm flipH="true" flipV="false" rot="0">
            <a:off x="16580627" y="5429261"/>
            <a:ext cx="2903197" cy="723160"/>
          </a:xfrm>
          <a:custGeom>
            <a:avLst/>
            <a:gdLst/>
            <a:ahLst/>
            <a:cxnLst/>
            <a:rect r="r" b="b" t="t" l="l"/>
            <a:pathLst>
              <a:path h="723160" w="2903197">
                <a:moveTo>
                  <a:pt x="2903197" y="0"/>
                </a:moveTo>
                <a:lnTo>
                  <a:pt x="0" y="0"/>
                </a:lnTo>
                <a:lnTo>
                  <a:pt x="0" y="723160"/>
                </a:lnTo>
                <a:lnTo>
                  <a:pt x="2903197" y="723160"/>
                </a:lnTo>
                <a:lnTo>
                  <a:pt x="2903197"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4" id="34"/>
          <p:cNvSpPr/>
          <p:nvPr/>
        </p:nvSpPr>
        <p:spPr>
          <a:xfrm flipH="false" flipV="false" rot="323603">
            <a:off x="17843423" y="1060103"/>
            <a:ext cx="710251" cy="892756"/>
          </a:xfrm>
          <a:custGeom>
            <a:avLst/>
            <a:gdLst/>
            <a:ahLst/>
            <a:cxnLst/>
            <a:rect r="r" b="b" t="t" l="l"/>
            <a:pathLst>
              <a:path h="892756" w="710251">
                <a:moveTo>
                  <a:pt x="0" y="0"/>
                </a:moveTo>
                <a:lnTo>
                  <a:pt x="710251" y="0"/>
                </a:lnTo>
                <a:lnTo>
                  <a:pt x="710251" y="892756"/>
                </a:lnTo>
                <a:lnTo>
                  <a:pt x="0" y="892756"/>
                </a:lnTo>
                <a:lnTo>
                  <a:pt x="0" y="0"/>
                </a:lnTo>
                <a:close/>
              </a:path>
            </a:pathLst>
          </a:custGeom>
          <a:blipFill>
            <a:blip r:embed="rId6">
              <a:extLst>
                <a:ext uri="{96DAC541-7B7A-43D3-8B79-37D633B846F1}">
                  <asvg:svgBlip xmlns:asvg="http://schemas.microsoft.com/office/drawing/2016/SVG/main" r:embed="rId7"/>
                </a:ext>
              </a:extLst>
            </a:blip>
            <a:stretch>
              <a:fillRect l="-127975" t="-28590" r="-17420" b="-104172"/>
            </a:stretch>
          </a:blipFill>
        </p:spPr>
      </p:sp>
      <p:sp>
        <p:nvSpPr>
          <p:cNvPr name="Freeform 35" id="35"/>
          <p:cNvSpPr/>
          <p:nvPr/>
        </p:nvSpPr>
        <p:spPr>
          <a:xfrm flipH="false" flipV="false" rot="0">
            <a:off x="1903827" y="1432466"/>
            <a:ext cx="14403220" cy="8029795"/>
          </a:xfrm>
          <a:custGeom>
            <a:avLst/>
            <a:gdLst/>
            <a:ahLst/>
            <a:cxnLst/>
            <a:rect r="r" b="b" t="t" l="l"/>
            <a:pathLst>
              <a:path h="8029795" w="14403220">
                <a:moveTo>
                  <a:pt x="0" y="0"/>
                </a:moveTo>
                <a:lnTo>
                  <a:pt x="14403220" y="0"/>
                </a:lnTo>
                <a:lnTo>
                  <a:pt x="14403220" y="8029795"/>
                </a:lnTo>
                <a:lnTo>
                  <a:pt x="0" y="802979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6" id="36"/>
          <p:cNvSpPr/>
          <p:nvPr/>
        </p:nvSpPr>
        <p:spPr>
          <a:xfrm flipH="false" flipV="false" rot="0">
            <a:off x="2549068" y="1929152"/>
            <a:ext cx="12756661" cy="7000217"/>
          </a:xfrm>
          <a:custGeom>
            <a:avLst/>
            <a:gdLst/>
            <a:ahLst/>
            <a:cxnLst/>
            <a:rect r="r" b="b" t="t" l="l"/>
            <a:pathLst>
              <a:path h="7000217" w="12756661">
                <a:moveTo>
                  <a:pt x="0" y="0"/>
                </a:moveTo>
                <a:lnTo>
                  <a:pt x="12756660" y="0"/>
                </a:lnTo>
                <a:lnTo>
                  <a:pt x="12756660" y="7000218"/>
                </a:lnTo>
                <a:lnTo>
                  <a:pt x="0" y="700021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7" id="37"/>
          <p:cNvSpPr txBox="true"/>
          <p:nvPr/>
        </p:nvSpPr>
        <p:spPr>
          <a:xfrm rot="0">
            <a:off x="3045574" y="1818435"/>
            <a:ext cx="11763647" cy="7643826"/>
          </a:xfrm>
          <a:prstGeom prst="rect">
            <a:avLst/>
          </a:prstGeom>
        </p:spPr>
        <p:txBody>
          <a:bodyPr anchor="t" rtlCol="false" tIns="0" lIns="0" bIns="0" rIns="0">
            <a:spAutoFit/>
          </a:bodyPr>
          <a:lstStyle/>
          <a:p>
            <a:pPr algn="ctr">
              <a:lnSpc>
                <a:spcPts val="5899"/>
              </a:lnSpc>
            </a:pPr>
            <a:r>
              <a:rPr lang="en-US" sz="3831">
                <a:solidFill>
                  <a:srgbClr val="FFFFFF"/>
                </a:solidFill>
                <a:latin typeface="Cakerolli"/>
                <a:ea typeface="Cakerolli"/>
                <a:cs typeface="Cakerolli"/>
                <a:sym typeface="Cakerolli"/>
              </a:rPr>
              <a:t>In the dynamic world of music streaming, understanding trends is crucial for content creators. By leveraging Power BI, we dive into YouTube song data, uncover patterns, and optimize content strategies. Here’s how this analysis plays a pivotal role:</a:t>
            </a:r>
          </a:p>
          <a:p>
            <a:pPr algn="ctr">
              <a:lnSpc>
                <a:spcPts val="5899"/>
              </a:lnSpc>
            </a:pPr>
            <a:r>
              <a:rPr lang="en-US" sz="3831">
                <a:solidFill>
                  <a:srgbClr val="FFFFFF"/>
                </a:solidFill>
                <a:latin typeface="Cakerolli"/>
                <a:ea typeface="Cakerolli"/>
                <a:cs typeface="Cakerolli"/>
                <a:sym typeface="Cakerolli"/>
              </a:rPr>
              <a:t>YouTube song analysis empowers creators to fine-tune their content strategy, engage viewers, and stay ahead in the ever-evolving music landscape. Let’s harmonize data and creativity!</a:t>
            </a:r>
          </a:p>
          <a:p>
            <a:pPr algn="ctr">
              <a:lnSpc>
                <a:spcPts val="5899"/>
              </a:lnSpc>
            </a:pPr>
          </a:p>
        </p:txBody>
      </p:sp>
      <p:sp>
        <p:nvSpPr>
          <p:cNvPr name="TextBox 38" id="38"/>
          <p:cNvSpPr txBox="true"/>
          <p:nvPr/>
        </p:nvSpPr>
        <p:spPr>
          <a:xfrm rot="0">
            <a:off x="6500993" y="41181"/>
            <a:ext cx="4159612" cy="1391285"/>
          </a:xfrm>
          <a:prstGeom prst="rect">
            <a:avLst/>
          </a:prstGeom>
        </p:spPr>
        <p:txBody>
          <a:bodyPr anchor="t" rtlCol="false" tIns="0" lIns="0" bIns="0" rIns="0">
            <a:spAutoFit/>
          </a:bodyPr>
          <a:lstStyle/>
          <a:p>
            <a:pPr algn="ctr">
              <a:lnSpc>
                <a:spcPts val="7840"/>
              </a:lnSpc>
            </a:pPr>
            <a:r>
              <a:rPr lang="en-US" sz="5600">
                <a:solidFill>
                  <a:srgbClr val="485B90"/>
                </a:solidFill>
                <a:latin typeface="Cakerolli Ultra-Bold"/>
                <a:ea typeface="Cakerolli Ultra-Bold"/>
                <a:cs typeface="Cakerolli Ultra-Bold"/>
                <a:sym typeface="Cakerolli Ultra-Bold"/>
              </a:rPr>
              <a:t>Introduction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DEAE4"/>
        </a:solidFill>
      </p:bgPr>
    </p:bg>
    <p:spTree>
      <p:nvGrpSpPr>
        <p:cNvPr id="1" name=""/>
        <p:cNvGrpSpPr/>
        <p:nvPr/>
      </p:nvGrpSpPr>
      <p:grpSpPr>
        <a:xfrm>
          <a:off x="0" y="0"/>
          <a:ext cx="0" cy="0"/>
          <a:chOff x="0" y="0"/>
          <a:chExt cx="0" cy="0"/>
        </a:xfrm>
      </p:grpSpPr>
      <p:grpSp>
        <p:nvGrpSpPr>
          <p:cNvPr name="Group 2" id="2"/>
          <p:cNvGrpSpPr/>
          <p:nvPr/>
        </p:nvGrpSpPr>
        <p:grpSpPr>
          <a:xfrm rot="0">
            <a:off x="358401" y="584106"/>
            <a:ext cx="17542623" cy="9163507"/>
            <a:chOff x="0" y="0"/>
            <a:chExt cx="23390165" cy="12218010"/>
          </a:xfrm>
        </p:grpSpPr>
        <p:sp>
          <p:nvSpPr>
            <p:cNvPr name="Freeform 3" id="3"/>
            <p:cNvSpPr/>
            <p:nvPr/>
          </p:nvSpPr>
          <p:spPr>
            <a:xfrm flipH="false" flipV="false" rot="0">
              <a:off x="1205521"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550962"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892507"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234052"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205521"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6550962"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1892507"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7234052"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205521"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6550962"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1892507"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7234052"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205521"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6550962"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1892507"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7234052"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0" y="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0" id="20"/>
            <p:cNvSpPr/>
            <p:nvPr/>
          </p:nvSpPr>
          <p:spPr>
            <a:xfrm flipH="false" flipV="false" rot="0">
              <a:off x="0" y="316015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1" id="21"/>
            <p:cNvSpPr/>
            <p:nvPr/>
          </p:nvSpPr>
          <p:spPr>
            <a:xfrm flipH="false" flipV="false" rot="0">
              <a:off x="0" y="632031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2" id="22"/>
            <p:cNvSpPr/>
            <p:nvPr/>
          </p:nvSpPr>
          <p:spPr>
            <a:xfrm flipH="false" flipV="false" rot="0">
              <a:off x="0" y="948046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3" id="23"/>
            <p:cNvSpPr/>
            <p:nvPr/>
          </p:nvSpPr>
          <p:spPr>
            <a:xfrm flipH="false" flipV="false" rot="0">
              <a:off x="22578344" y="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4" id="24"/>
            <p:cNvSpPr/>
            <p:nvPr/>
          </p:nvSpPr>
          <p:spPr>
            <a:xfrm flipH="false" flipV="false" rot="0">
              <a:off x="22578344" y="316015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5" id="25"/>
            <p:cNvSpPr/>
            <p:nvPr/>
          </p:nvSpPr>
          <p:spPr>
            <a:xfrm flipH="false" flipV="false" rot="0">
              <a:off x="22578344" y="632031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6" id="26"/>
            <p:cNvSpPr/>
            <p:nvPr/>
          </p:nvSpPr>
          <p:spPr>
            <a:xfrm flipH="false" flipV="false" rot="0">
              <a:off x="22578344" y="948046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grpSp>
      <p:sp>
        <p:nvSpPr>
          <p:cNvPr name="Freeform 27" id="27"/>
          <p:cNvSpPr/>
          <p:nvPr/>
        </p:nvSpPr>
        <p:spPr>
          <a:xfrm flipH="false" flipV="false" rot="5260471">
            <a:off x="12980376" y="797252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28" id="28"/>
          <p:cNvSpPr/>
          <p:nvPr/>
        </p:nvSpPr>
        <p:spPr>
          <a:xfrm flipH="false" flipV="true" rot="-1932924">
            <a:off x="8611180" y="8004111"/>
            <a:ext cx="11079087" cy="3545308"/>
          </a:xfrm>
          <a:custGeom>
            <a:avLst/>
            <a:gdLst/>
            <a:ahLst/>
            <a:cxnLst/>
            <a:rect r="r" b="b" t="t" l="l"/>
            <a:pathLst>
              <a:path h="3545308" w="11079087">
                <a:moveTo>
                  <a:pt x="0" y="3545308"/>
                </a:moveTo>
                <a:lnTo>
                  <a:pt x="11079087" y="3545308"/>
                </a:lnTo>
                <a:lnTo>
                  <a:pt x="11079087" y="0"/>
                </a:lnTo>
                <a:lnTo>
                  <a:pt x="0" y="0"/>
                </a:lnTo>
                <a:lnTo>
                  <a:pt x="0" y="3545308"/>
                </a:lnTo>
                <a:close/>
              </a:path>
            </a:pathLst>
          </a:custGeom>
          <a:blipFill>
            <a:blip r:embed="rId5"/>
            <a:stretch>
              <a:fillRect l="0" t="0" r="0" b="0"/>
            </a:stretch>
          </a:blipFill>
        </p:spPr>
      </p:sp>
      <p:sp>
        <p:nvSpPr>
          <p:cNvPr name="Freeform 29" id="29"/>
          <p:cNvSpPr/>
          <p:nvPr/>
        </p:nvSpPr>
        <p:spPr>
          <a:xfrm flipH="false" flipV="false" rot="2906917">
            <a:off x="-1043809" y="-502858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30" id="30"/>
          <p:cNvSpPr/>
          <p:nvPr/>
        </p:nvSpPr>
        <p:spPr>
          <a:xfrm flipH="false" flipV="false" rot="0">
            <a:off x="-1935087" y="-743954"/>
            <a:ext cx="11079087" cy="3545308"/>
          </a:xfrm>
          <a:custGeom>
            <a:avLst/>
            <a:gdLst/>
            <a:ahLst/>
            <a:cxnLst/>
            <a:rect r="r" b="b" t="t" l="l"/>
            <a:pathLst>
              <a:path h="3545308" w="11079087">
                <a:moveTo>
                  <a:pt x="0" y="0"/>
                </a:moveTo>
                <a:lnTo>
                  <a:pt x="11079087" y="0"/>
                </a:lnTo>
                <a:lnTo>
                  <a:pt x="11079087" y="3545308"/>
                </a:lnTo>
                <a:lnTo>
                  <a:pt x="0" y="3545308"/>
                </a:lnTo>
                <a:lnTo>
                  <a:pt x="0" y="0"/>
                </a:lnTo>
                <a:close/>
              </a:path>
            </a:pathLst>
          </a:custGeom>
          <a:blipFill>
            <a:blip r:embed="rId5"/>
            <a:stretch>
              <a:fillRect l="0" t="0" r="0" b="0"/>
            </a:stretch>
          </a:blipFill>
        </p:spPr>
      </p:sp>
      <p:sp>
        <p:nvSpPr>
          <p:cNvPr name="Freeform 31" id="31"/>
          <p:cNvSpPr/>
          <p:nvPr/>
        </p:nvSpPr>
        <p:spPr>
          <a:xfrm flipH="false" flipV="false" rot="0">
            <a:off x="-83719" y="1777369"/>
            <a:ext cx="1433888" cy="1265406"/>
          </a:xfrm>
          <a:custGeom>
            <a:avLst/>
            <a:gdLst/>
            <a:ahLst/>
            <a:cxnLst/>
            <a:rect r="r" b="b" t="t" l="l"/>
            <a:pathLst>
              <a:path h="1265406" w="1433888">
                <a:moveTo>
                  <a:pt x="0" y="0"/>
                </a:moveTo>
                <a:lnTo>
                  <a:pt x="1433888" y="0"/>
                </a:lnTo>
                <a:lnTo>
                  <a:pt x="1433888" y="1265406"/>
                </a:lnTo>
                <a:lnTo>
                  <a:pt x="0" y="12654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2" id="32"/>
          <p:cNvSpPr/>
          <p:nvPr/>
        </p:nvSpPr>
        <p:spPr>
          <a:xfrm flipH="false" flipV="false" rot="2433344">
            <a:off x="-626247" y="7986328"/>
            <a:ext cx="2325515" cy="598820"/>
          </a:xfrm>
          <a:custGeom>
            <a:avLst/>
            <a:gdLst/>
            <a:ahLst/>
            <a:cxnLst/>
            <a:rect r="r" b="b" t="t" l="l"/>
            <a:pathLst>
              <a:path h="598820" w="2325515">
                <a:moveTo>
                  <a:pt x="0" y="0"/>
                </a:moveTo>
                <a:lnTo>
                  <a:pt x="2325515" y="0"/>
                </a:lnTo>
                <a:lnTo>
                  <a:pt x="2325515" y="598820"/>
                </a:lnTo>
                <a:lnTo>
                  <a:pt x="0" y="5988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3" id="33"/>
          <p:cNvSpPr/>
          <p:nvPr/>
        </p:nvSpPr>
        <p:spPr>
          <a:xfrm flipH="false" flipV="false" rot="323603">
            <a:off x="16904175" y="6172657"/>
            <a:ext cx="710251" cy="892756"/>
          </a:xfrm>
          <a:custGeom>
            <a:avLst/>
            <a:gdLst/>
            <a:ahLst/>
            <a:cxnLst/>
            <a:rect r="r" b="b" t="t" l="l"/>
            <a:pathLst>
              <a:path h="892756" w="710251">
                <a:moveTo>
                  <a:pt x="0" y="0"/>
                </a:moveTo>
                <a:lnTo>
                  <a:pt x="710250" y="0"/>
                </a:lnTo>
                <a:lnTo>
                  <a:pt x="710250" y="892756"/>
                </a:lnTo>
                <a:lnTo>
                  <a:pt x="0" y="892756"/>
                </a:lnTo>
                <a:lnTo>
                  <a:pt x="0" y="0"/>
                </a:lnTo>
                <a:close/>
              </a:path>
            </a:pathLst>
          </a:custGeom>
          <a:blipFill>
            <a:blip r:embed="rId10">
              <a:extLst>
                <a:ext uri="{96DAC541-7B7A-43D3-8B79-37D633B846F1}">
                  <asvg:svgBlip xmlns:asvg="http://schemas.microsoft.com/office/drawing/2016/SVG/main" r:embed="rId11"/>
                </a:ext>
              </a:extLst>
            </a:blip>
            <a:stretch>
              <a:fillRect l="-127975" t="-28590" r="-17420" b="-104172"/>
            </a:stretch>
          </a:blipFill>
        </p:spPr>
      </p:sp>
      <p:sp>
        <p:nvSpPr>
          <p:cNvPr name="Freeform 34" id="34"/>
          <p:cNvSpPr/>
          <p:nvPr/>
        </p:nvSpPr>
        <p:spPr>
          <a:xfrm flipH="true" flipV="false" rot="-873099">
            <a:off x="17115237" y="242182"/>
            <a:ext cx="1428017" cy="1622746"/>
          </a:xfrm>
          <a:custGeom>
            <a:avLst/>
            <a:gdLst/>
            <a:ahLst/>
            <a:cxnLst/>
            <a:rect r="r" b="b" t="t" l="l"/>
            <a:pathLst>
              <a:path h="1622746" w="1428017">
                <a:moveTo>
                  <a:pt x="1428017" y="0"/>
                </a:moveTo>
                <a:lnTo>
                  <a:pt x="0" y="0"/>
                </a:lnTo>
                <a:lnTo>
                  <a:pt x="0" y="1622747"/>
                </a:lnTo>
                <a:lnTo>
                  <a:pt x="1428017" y="1622747"/>
                </a:lnTo>
                <a:lnTo>
                  <a:pt x="1428017"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35" id="35"/>
          <p:cNvGrpSpPr/>
          <p:nvPr/>
        </p:nvGrpSpPr>
        <p:grpSpPr>
          <a:xfrm rot="0">
            <a:off x="6400976" y="7096816"/>
            <a:ext cx="1565309" cy="1579897"/>
            <a:chOff x="0" y="0"/>
            <a:chExt cx="2087079" cy="2106530"/>
          </a:xfrm>
        </p:grpSpPr>
        <p:sp>
          <p:nvSpPr>
            <p:cNvPr name="Freeform 36" id="36"/>
            <p:cNvSpPr/>
            <p:nvPr/>
          </p:nvSpPr>
          <p:spPr>
            <a:xfrm flipH="false" flipV="false" rot="0">
              <a:off x="0" y="0"/>
              <a:ext cx="2087079" cy="2106530"/>
            </a:xfrm>
            <a:custGeom>
              <a:avLst/>
              <a:gdLst/>
              <a:ahLst/>
              <a:cxnLst/>
              <a:rect r="r" b="b" t="t" l="l"/>
              <a:pathLst>
                <a:path h="2106530" w="2087079">
                  <a:moveTo>
                    <a:pt x="0" y="0"/>
                  </a:moveTo>
                  <a:lnTo>
                    <a:pt x="2087079" y="0"/>
                  </a:lnTo>
                  <a:lnTo>
                    <a:pt x="2087079" y="2106530"/>
                  </a:lnTo>
                  <a:lnTo>
                    <a:pt x="0" y="210653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37" id="37"/>
            <p:cNvSpPr/>
            <p:nvPr/>
          </p:nvSpPr>
          <p:spPr>
            <a:xfrm flipH="false" flipV="false" rot="0">
              <a:off x="186599" y="334506"/>
              <a:ext cx="1713881" cy="1437518"/>
            </a:xfrm>
            <a:custGeom>
              <a:avLst/>
              <a:gdLst/>
              <a:ahLst/>
              <a:cxnLst/>
              <a:rect r="r" b="b" t="t" l="l"/>
              <a:pathLst>
                <a:path h="1437518" w="1713881">
                  <a:moveTo>
                    <a:pt x="0" y="0"/>
                  </a:moveTo>
                  <a:lnTo>
                    <a:pt x="1713881" y="0"/>
                  </a:lnTo>
                  <a:lnTo>
                    <a:pt x="1713881" y="1437518"/>
                  </a:lnTo>
                  <a:lnTo>
                    <a:pt x="0" y="143751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grpSp>
        <p:nvGrpSpPr>
          <p:cNvPr name="Group 38" id="38"/>
          <p:cNvGrpSpPr/>
          <p:nvPr/>
        </p:nvGrpSpPr>
        <p:grpSpPr>
          <a:xfrm rot="0">
            <a:off x="8347058" y="7096816"/>
            <a:ext cx="1565309" cy="1579897"/>
            <a:chOff x="0" y="0"/>
            <a:chExt cx="2087079" cy="2106530"/>
          </a:xfrm>
        </p:grpSpPr>
        <p:sp>
          <p:nvSpPr>
            <p:cNvPr name="Freeform 39" id="39"/>
            <p:cNvSpPr/>
            <p:nvPr/>
          </p:nvSpPr>
          <p:spPr>
            <a:xfrm flipH="false" flipV="false" rot="0">
              <a:off x="0" y="0"/>
              <a:ext cx="2087079" cy="2106530"/>
            </a:xfrm>
            <a:custGeom>
              <a:avLst/>
              <a:gdLst/>
              <a:ahLst/>
              <a:cxnLst/>
              <a:rect r="r" b="b" t="t" l="l"/>
              <a:pathLst>
                <a:path h="2106530" w="2087079">
                  <a:moveTo>
                    <a:pt x="0" y="0"/>
                  </a:moveTo>
                  <a:lnTo>
                    <a:pt x="2087079" y="0"/>
                  </a:lnTo>
                  <a:lnTo>
                    <a:pt x="2087079" y="2106530"/>
                  </a:lnTo>
                  <a:lnTo>
                    <a:pt x="0" y="210653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40" id="40"/>
            <p:cNvSpPr/>
            <p:nvPr/>
          </p:nvSpPr>
          <p:spPr>
            <a:xfrm flipH="false" flipV="false" rot="0">
              <a:off x="428538" y="437311"/>
              <a:ext cx="1466590" cy="1466590"/>
            </a:xfrm>
            <a:custGeom>
              <a:avLst/>
              <a:gdLst/>
              <a:ahLst/>
              <a:cxnLst/>
              <a:rect r="r" b="b" t="t" l="l"/>
              <a:pathLst>
                <a:path h="1466590" w="1466590">
                  <a:moveTo>
                    <a:pt x="0" y="0"/>
                  </a:moveTo>
                  <a:lnTo>
                    <a:pt x="1466590" y="0"/>
                  </a:lnTo>
                  <a:lnTo>
                    <a:pt x="1466590" y="1466590"/>
                  </a:lnTo>
                  <a:lnTo>
                    <a:pt x="0" y="146659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sp>
        <p:nvSpPr>
          <p:cNvPr name="Freeform 41" id="41"/>
          <p:cNvSpPr/>
          <p:nvPr/>
        </p:nvSpPr>
        <p:spPr>
          <a:xfrm flipH="false" flipV="false" rot="0">
            <a:off x="12239223" y="7096816"/>
            <a:ext cx="1565309" cy="1579897"/>
          </a:xfrm>
          <a:custGeom>
            <a:avLst/>
            <a:gdLst/>
            <a:ahLst/>
            <a:cxnLst/>
            <a:rect r="r" b="b" t="t" l="l"/>
            <a:pathLst>
              <a:path h="1579897" w="1565309">
                <a:moveTo>
                  <a:pt x="0" y="0"/>
                </a:moveTo>
                <a:lnTo>
                  <a:pt x="1565309" y="0"/>
                </a:lnTo>
                <a:lnTo>
                  <a:pt x="1565309" y="1579897"/>
                </a:lnTo>
                <a:lnTo>
                  <a:pt x="0" y="157989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42" id="42"/>
          <p:cNvSpPr/>
          <p:nvPr/>
        </p:nvSpPr>
        <p:spPr>
          <a:xfrm flipH="false" flipV="false" rot="0">
            <a:off x="10293140" y="7096816"/>
            <a:ext cx="1565309" cy="1579897"/>
          </a:xfrm>
          <a:custGeom>
            <a:avLst/>
            <a:gdLst/>
            <a:ahLst/>
            <a:cxnLst/>
            <a:rect r="r" b="b" t="t" l="l"/>
            <a:pathLst>
              <a:path h="1579897" w="1565309">
                <a:moveTo>
                  <a:pt x="0" y="0"/>
                </a:moveTo>
                <a:lnTo>
                  <a:pt x="1565309" y="0"/>
                </a:lnTo>
                <a:lnTo>
                  <a:pt x="1565309" y="1579897"/>
                </a:lnTo>
                <a:lnTo>
                  <a:pt x="0" y="157989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43" id="43"/>
          <p:cNvSpPr txBox="true"/>
          <p:nvPr/>
        </p:nvSpPr>
        <p:spPr>
          <a:xfrm rot="0">
            <a:off x="1614616" y="1766988"/>
            <a:ext cx="15466906" cy="5161803"/>
          </a:xfrm>
          <a:prstGeom prst="rect">
            <a:avLst/>
          </a:prstGeom>
        </p:spPr>
        <p:txBody>
          <a:bodyPr anchor="t" rtlCol="false" tIns="0" lIns="0" bIns="0" rIns="0">
            <a:spAutoFit/>
          </a:bodyPr>
          <a:lstStyle/>
          <a:p>
            <a:pPr algn="ctr">
              <a:lnSpc>
                <a:spcPts val="4884"/>
              </a:lnSpc>
            </a:pPr>
            <a:r>
              <a:rPr lang="en-US" sz="3489">
                <a:solidFill>
                  <a:srgbClr val="2D2A29"/>
                </a:solidFill>
                <a:latin typeface="Cakerolli Medium"/>
                <a:ea typeface="Cakerolli Medium"/>
                <a:cs typeface="Cakerolli Medium"/>
                <a:sym typeface="Cakerolli Medium"/>
              </a:rPr>
              <a:t>The dataset for YouTube song analysis includes essential attributes like video ID, channel title, and engagement metrics (views, likes, comments) along with video details such as title, description, tags, and technical aspects like duration, quality, and captions. These elements are key to understanding viewer behavior and optimizing content for better performance and audience reach.The analysis aims to uncover trends, preferences, and patterns in the data to aid content creators and stakeholders in optimizing their YouTube song content. </a:t>
            </a:r>
          </a:p>
        </p:txBody>
      </p:sp>
      <p:grpSp>
        <p:nvGrpSpPr>
          <p:cNvPr name="Group 44" id="44"/>
          <p:cNvGrpSpPr/>
          <p:nvPr/>
        </p:nvGrpSpPr>
        <p:grpSpPr>
          <a:xfrm rot="0">
            <a:off x="4454893" y="7096816"/>
            <a:ext cx="1565309" cy="1579897"/>
            <a:chOff x="0" y="0"/>
            <a:chExt cx="2087079" cy="2106530"/>
          </a:xfrm>
        </p:grpSpPr>
        <p:sp>
          <p:nvSpPr>
            <p:cNvPr name="Freeform 45" id="45"/>
            <p:cNvSpPr/>
            <p:nvPr/>
          </p:nvSpPr>
          <p:spPr>
            <a:xfrm flipH="false" flipV="false" rot="0">
              <a:off x="0" y="0"/>
              <a:ext cx="2087079" cy="2106530"/>
            </a:xfrm>
            <a:custGeom>
              <a:avLst/>
              <a:gdLst/>
              <a:ahLst/>
              <a:cxnLst/>
              <a:rect r="r" b="b" t="t" l="l"/>
              <a:pathLst>
                <a:path h="2106530" w="2087079">
                  <a:moveTo>
                    <a:pt x="0" y="0"/>
                  </a:moveTo>
                  <a:lnTo>
                    <a:pt x="2087079" y="0"/>
                  </a:lnTo>
                  <a:lnTo>
                    <a:pt x="2087079" y="2106530"/>
                  </a:lnTo>
                  <a:lnTo>
                    <a:pt x="0" y="210653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46" id="46"/>
            <p:cNvSpPr/>
            <p:nvPr/>
          </p:nvSpPr>
          <p:spPr>
            <a:xfrm flipH="false" flipV="false" rot="0">
              <a:off x="1214463" y="1170606"/>
              <a:ext cx="722001" cy="838886"/>
            </a:xfrm>
            <a:custGeom>
              <a:avLst/>
              <a:gdLst/>
              <a:ahLst/>
              <a:cxnLst/>
              <a:rect r="r" b="b" t="t" l="l"/>
              <a:pathLst>
                <a:path h="838886" w="722001">
                  <a:moveTo>
                    <a:pt x="0" y="0"/>
                  </a:moveTo>
                  <a:lnTo>
                    <a:pt x="722001" y="0"/>
                  </a:lnTo>
                  <a:lnTo>
                    <a:pt x="722001" y="838886"/>
                  </a:lnTo>
                  <a:lnTo>
                    <a:pt x="0" y="838886"/>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TextBox 47" id="47"/>
            <p:cNvSpPr txBox="true"/>
            <p:nvPr/>
          </p:nvSpPr>
          <p:spPr>
            <a:xfrm rot="0">
              <a:off x="336601" y="155584"/>
              <a:ext cx="1413877" cy="1191754"/>
            </a:xfrm>
            <a:prstGeom prst="rect">
              <a:avLst/>
            </a:prstGeom>
          </p:spPr>
          <p:txBody>
            <a:bodyPr anchor="t" rtlCol="false" tIns="0" lIns="0" bIns="0" rIns="0">
              <a:spAutoFit/>
            </a:bodyPr>
            <a:lstStyle/>
            <a:p>
              <a:pPr algn="ctr">
                <a:lnSpc>
                  <a:spcPts val="5590"/>
                </a:lnSpc>
              </a:pPr>
              <a:r>
                <a:rPr lang="en-US" sz="3993">
                  <a:solidFill>
                    <a:srgbClr val="2D2A29"/>
                  </a:solidFill>
                  <a:latin typeface="Cakerolli Bold"/>
                  <a:ea typeface="Cakerolli Bold"/>
                  <a:cs typeface="Cakerolli Bold"/>
                  <a:sym typeface="Cakerolli Bold"/>
                </a:rPr>
                <a:t>www</a:t>
              </a:r>
            </a:p>
          </p:txBody>
        </p:sp>
      </p:grpSp>
      <p:sp>
        <p:nvSpPr>
          <p:cNvPr name="Freeform 48" id="48"/>
          <p:cNvSpPr/>
          <p:nvPr/>
        </p:nvSpPr>
        <p:spPr>
          <a:xfrm flipH="false" flipV="false" rot="0">
            <a:off x="10478661" y="7351516"/>
            <a:ext cx="1194268" cy="1070498"/>
          </a:xfrm>
          <a:custGeom>
            <a:avLst/>
            <a:gdLst/>
            <a:ahLst/>
            <a:cxnLst/>
            <a:rect r="r" b="b" t="t" l="l"/>
            <a:pathLst>
              <a:path h="1070498" w="1194268">
                <a:moveTo>
                  <a:pt x="0" y="0"/>
                </a:moveTo>
                <a:lnTo>
                  <a:pt x="1194268" y="0"/>
                </a:lnTo>
                <a:lnTo>
                  <a:pt x="1194268" y="1070498"/>
                </a:lnTo>
                <a:lnTo>
                  <a:pt x="0" y="1070498"/>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49" id="49"/>
          <p:cNvSpPr/>
          <p:nvPr/>
        </p:nvSpPr>
        <p:spPr>
          <a:xfrm flipH="false" flipV="false" rot="0">
            <a:off x="12542319" y="7382449"/>
            <a:ext cx="959116" cy="1008631"/>
          </a:xfrm>
          <a:custGeom>
            <a:avLst/>
            <a:gdLst/>
            <a:ahLst/>
            <a:cxnLst/>
            <a:rect r="r" b="b" t="t" l="l"/>
            <a:pathLst>
              <a:path h="1008631" w="959116">
                <a:moveTo>
                  <a:pt x="0" y="0"/>
                </a:moveTo>
                <a:lnTo>
                  <a:pt x="959116" y="0"/>
                </a:lnTo>
                <a:lnTo>
                  <a:pt x="959116" y="1008631"/>
                </a:lnTo>
                <a:lnTo>
                  <a:pt x="0" y="1008631"/>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TextBox 50" id="50"/>
          <p:cNvSpPr txBox="true"/>
          <p:nvPr/>
        </p:nvSpPr>
        <p:spPr>
          <a:xfrm rot="0">
            <a:off x="3908524" y="386085"/>
            <a:ext cx="10442377" cy="1391285"/>
          </a:xfrm>
          <a:prstGeom prst="rect">
            <a:avLst/>
          </a:prstGeom>
        </p:spPr>
        <p:txBody>
          <a:bodyPr anchor="t" rtlCol="false" tIns="0" lIns="0" bIns="0" rIns="0">
            <a:spAutoFit/>
          </a:bodyPr>
          <a:lstStyle/>
          <a:p>
            <a:pPr algn="ctr">
              <a:lnSpc>
                <a:spcPts val="7840"/>
              </a:lnSpc>
            </a:pPr>
            <a:r>
              <a:rPr lang="en-US" sz="5600">
                <a:solidFill>
                  <a:srgbClr val="485B90"/>
                </a:solidFill>
                <a:latin typeface="Cakerolli Ultra-Bold"/>
                <a:ea typeface="Cakerolli Ultra-Bold"/>
                <a:cs typeface="Cakerolli Ultra-Bold"/>
                <a:sym typeface="Cakerolli Ultra-Bold"/>
              </a:rPr>
              <a:t>Understanding the Dataset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DEAE4"/>
        </a:solidFill>
      </p:bgPr>
    </p:bg>
    <p:spTree>
      <p:nvGrpSpPr>
        <p:cNvPr id="1" name=""/>
        <p:cNvGrpSpPr/>
        <p:nvPr/>
      </p:nvGrpSpPr>
      <p:grpSpPr>
        <a:xfrm>
          <a:off x="0" y="0"/>
          <a:ext cx="0" cy="0"/>
          <a:chOff x="0" y="0"/>
          <a:chExt cx="0" cy="0"/>
        </a:xfrm>
      </p:grpSpPr>
      <p:sp>
        <p:nvSpPr>
          <p:cNvPr name="Freeform 2" id="2"/>
          <p:cNvSpPr/>
          <p:nvPr/>
        </p:nvSpPr>
        <p:spPr>
          <a:xfrm flipH="false" flipV="false" rot="0">
            <a:off x="1262541" y="584106"/>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271622" y="584106"/>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77781" y="584106"/>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283939" y="584106"/>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62541" y="2954222"/>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5271622" y="2954222"/>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9277781" y="2954222"/>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3283939" y="2954222"/>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262541" y="5301979"/>
            <a:ext cx="3741519" cy="2053159"/>
          </a:xfrm>
          <a:custGeom>
            <a:avLst/>
            <a:gdLst/>
            <a:ahLst/>
            <a:cxnLst/>
            <a:rect r="r" b="b" t="t" l="l"/>
            <a:pathLst>
              <a:path h="2053159" w="3741519">
                <a:moveTo>
                  <a:pt x="0" y="0"/>
                </a:moveTo>
                <a:lnTo>
                  <a:pt x="3741520" y="0"/>
                </a:lnTo>
                <a:lnTo>
                  <a:pt x="3741520"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5271622" y="5301979"/>
            <a:ext cx="3741519" cy="2053159"/>
          </a:xfrm>
          <a:custGeom>
            <a:avLst/>
            <a:gdLst/>
            <a:ahLst/>
            <a:cxnLst/>
            <a:rect r="r" b="b" t="t" l="l"/>
            <a:pathLst>
              <a:path h="2053159" w="3741519">
                <a:moveTo>
                  <a:pt x="0" y="0"/>
                </a:moveTo>
                <a:lnTo>
                  <a:pt x="3741519" y="0"/>
                </a:lnTo>
                <a:lnTo>
                  <a:pt x="3741519"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9277781" y="5301979"/>
            <a:ext cx="3741519" cy="2053159"/>
          </a:xfrm>
          <a:custGeom>
            <a:avLst/>
            <a:gdLst/>
            <a:ahLst/>
            <a:cxnLst/>
            <a:rect r="r" b="b" t="t" l="l"/>
            <a:pathLst>
              <a:path h="2053159" w="3741519">
                <a:moveTo>
                  <a:pt x="0" y="0"/>
                </a:moveTo>
                <a:lnTo>
                  <a:pt x="3741519" y="0"/>
                </a:lnTo>
                <a:lnTo>
                  <a:pt x="3741519"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3283939" y="5301979"/>
            <a:ext cx="3741519" cy="2053159"/>
          </a:xfrm>
          <a:custGeom>
            <a:avLst/>
            <a:gdLst/>
            <a:ahLst/>
            <a:cxnLst/>
            <a:rect r="r" b="b" t="t" l="l"/>
            <a:pathLst>
              <a:path h="2053159" w="3741519">
                <a:moveTo>
                  <a:pt x="0" y="0"/>
                </a:moveTo>
                <a:lnTo>
                  <a:pt x="3741520" y="0"/>
                </a:lnTo>
                <a:lnTo>
                  <a:pt x="3741520"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262541" y="7649735"/>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5271622" y="7649735"/>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9277781" y="7649735"/>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3283939" y="7649735"/>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358401" y="584106"/>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19" id="19"/>
          <p:cNvSpPr/>
          <p:nvPr/>
        </p:nvSpPr>
        <p:spPr>
          <a:xfrm flipH="false" flipV="false" rot="0">
            <a:off x="358401" y="2954222"/>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0" id="20"/>
          <p:cNvSpPr/>
          <p:nvPr/>
        </p:nvSpPr>
        <p:spPr>
          <a:xfrm flipH="false" flipV="false" rot="0">
            <a:off x="358401" y="5324339"/>
            <a:ext cx="608866" cy="2053159"/>
          </a:xfrm>
          <a:custGeom>
            <a:avLst/>
            <a:gdLst/>
            <a:ahLst/>
            <a:cxnLst/>
            <a:rect r="r" b="b" t="t" l="l"/>
            <a:pathLst>
              <a:path h="2053159" w="608866">
                <a:moveTo>
                  <a:pt x="0" y="0"/>
                </a:moveTo>
                <a:lnTo>
                  <a:pt x="608865" y="0"/>
                </a:lnTo>
                <a:lnTo>
                  <a:pt x="608865"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1" id="21"/>
          <p:cNvSpPr/>
          <p:nvPr/>
        </p:nvSpPr>
        <p:spPr>
          <a:xfrm flipH="false" flipV="false" rot="0">
            <a:off x="358401" y="7694455"/>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2" id="22"/>
          <p:cNvSpPr/>
          <p:nvPr/>
        </p:nvSpPr>
        <p:spPr>
          <a:xfrm flipH="false" flipV="false" rot="0">
            <a:off x="17292159" y="584106"/>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3" id="23"/>
          <p:cNvSpPr/>
          <p:nvPr/>
        </p:nvSpPr>
        <p:spPr>
          <a:xfrm flipH="false" flipV="false" rot="0">
            <a:off x="17292159" y="2954222"/>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4" id="24"/>
          <p:cNvSpPr/>
          <p:nvPr/>
        </p:nvSpPr>
        <p:spPr>
          <a:xfrm flipH="false" flipV="false" rot="0">
            <a:off x="17292159" y="5324339"/>
            <a:ext cx="608866" cy="2053159"/>
          </a:xfrm>
          <a:custGeom>
            <a:avLst/>
            <a:gdLst/>
            <a:ahLst/>
            <a:cxnLst/>
            <a:rect r="r" b="b" t="t" l="l"/>
            <a:pathLst>
              <a:path h="2053159" w="608866">
                <a:moveTo>
                  <a:pt x="0" y="0"/>
                </a:moveTo>
                <a:lnTo>
                  <a:pt x="608865" y="0"/>
                </a:lnTo>
                <a:lnTo>
                  <a:pt x="608865"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5" id="25"/>
          <p:cNvSpPr/>
          <p:nvPr/>
        </p:nvSpPr>
        <p:spPr>
          <a:xfrm flipH="false" flipV="false" rot="0">
            <a:off x="17292159" y="7694455"/>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6" id="26"/>
          <p:cNvSpPr/>
          <p:nvPr/>
        </p:nvSpPr>
        <p:spPr>
          <a:xfrm flipH="false" flipV="false" rot="5260471">
            <a:off x="12980376" y="797252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27" id="27"/>
          <p:cNvSpPr/>
          <p:nvPr/>
        </p:nvSpPr>
        <p:spPr>
          <a:xfrm flipH="false" flipV="true" rot="-1932924">
            <a:off x="8611180" y="8004111"/>
            <a:ext cx="11079087" cy="3545308"/>
          </a:xfrm>
          <a:custGeom>
            <a:avLst/>
            <a:gdLst/>
            <a:ahLst/>
            <a:cxnLst/>
            <a:rect r="r" b="b" t="t" l="l"/>
            <a:pathLst>
              <a:path h="3545308" w="11079087">
                <a:moveTo>
                  <a:pt x="0" y="3545308"/>
                </a:moveTo>
                <a:lnTo>
                  <a:pt x="11079087" y="3545308"/>
                </a:lnTo>
                <a:lnTo>
                  <a:pt x="11079087" y="0"/>
                </a:lnTo>
                <a:lnTo>
                  <a:pt x="0" y="0"/>
                </a:lnTo>
                <a:lnTo>
                  <a:pt x="0" y="3545308"/>
                </a:lnTo>
                <a:close/>
              </a:path>
            </a:pathLst>
          </a:custGeom>
          <a:blipFill>
            <a:blip r:embed="rId5"/>
            <a:stretch>
              <a:fillRect l="0" t="0" r="0" b="0"/>
            </a:stretch>
          </a:blipFill>
        </p:spPr>
      </p:sp>
      <p:sp>
        <p:nvSpPr>
          <p:cNvPr name="Freeform 28" id="28"/>
          <p:cNvSpPr/>
          <p:nvPr/>
        </p:nvSpPr>
        <p:spPr>
          <a:xfrm flipH="false" flipV="false" rot="2906917">
            <a:off x="-1043809" y="-502858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29" id="29"/>
          <p:cNvSpPr/>
          <p:nvPr/>
        </p:nvSpPr>
        <p:spPr>
          <a:xfrm flipH="false" flipV="false" rot="0">
            <a:off x="-1935087" y="-743954"/>
            <a:ext cx="11079087" cy="3545308"/>
          </a:xfrm>
          <a:custGeom>
            <a:avLst/>
            <a:gdLst/>
            <a:ahLst/>
            <a:cxnLst/>
            <a:rect r="r" b="b" t="t" l="l"/>
            <a:pathLst>
              <a:path h="3545308" w="11079087">
                <a:moveTo>
                  <a:pt x="0" y="0"/>
                </a:moveTo>
                <a:lnTo>
                  <a:pt x="11079087" y="0"/>
                </a:lnTo>
                <a:lnTo>
                  <a:pt x="11079087" y="3545308"/>
                </a:lnTo>
                <a:lnTo>
                  <a:pt x="0" y="3545308"/>
                </a:lnTo>
                <a:lnTo>
                  <a:pt x="0" y="0"/>
                </a:lnTo>
                <a:close/>
              </a:path>
            </a:pathLst>
          </a:custGeom>
          <a:blipFill>
            <a:blip r:embed="rId5"/>
            <a:stretch>
              <a:fillRect l="0" t="0" r="0" b="0"/>
            </a:stretch>
          </a:blipFill>
        </p:spPr>
      </p:sp>
      <p:sp>
        <p:nvSpPr>
          <p:cNvPr name="Freeform 30" id="30"/>
          <p:cNvSpPr/>
          <p:nvPr/>
        </p:nvSpPr>
        <p:spPr>
          <a:xfrm flipH="false" flipV="false" rot="0">
            <a:off x="-405188" y="2018298"/>
            <a:ext cx="1433888" cy="1265406"/>
          </a:xfrm>
          <a:custGeom>
            <a:avLst/>
            <a:gdLst/>
            <a:ahLst/>
            <a:cxnLst/>
            <a:rect r="r" b="b" t="t" l="l"/>
            <a:pathLst>
              <a:path h="1265406" w="1433888">
                <a:moveTo>
                  <a:pt x="0" y="0"/>
                </a:moveTo>
                <a:lnTo>
                  <a:pt x="1433888" y="0"/>
                </a:lnTo>
                <a:lnTo>
                  <a:pt x="1433888" y="1265406"/>
                </a:lnTo>
                <a:lnTo>
                  <a:pt x="0" y="12654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1" id="31"/>
          <p:cNvSpPr/>
          <p:nvPr/>
        </p:nvSpPr>
        <p:spPr>
          <a:xfrm flipH="false" flipV="false" rot="-2473926">
            <a:off x="-496154" y="9477355"/>
            <a:ext cx="2325515" cy="598820"/>
          </a:xfrm>
          <a:custGeom>
            <a:avLst/>
            <a:gdLst/>
            <a:ahLst/>
            <a:cxnLst/>
            <a:rect r="r" b="b" t="t" l="l"/>
            <a:pathLst>
              <a:path h="598820" w="2325515">
                <a:moveTo>
                  <a:pt x="0" y="0"/>
                </a:moveTo>
                <a:lnTo>
                  <a:pt x="2325515" y="0"/>
                </a:lnTo>
                <a:lnTo>
                  <a:pt x="2325515" y="598820"/>
                </a:lnTo>
                <a:lnTo>
                  <a:pt x="0" y="5988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2" id="32"/>
          <p:cNvSpPr/>
          <p:nvPr/>
        </p:nvSpPr>
        <p:spPr>
          <a:xfrm flipH="false" flipV="false" rot="323603">
            <a:off x="17869630" y="1963448"/>
            <a:ext cx="710251" cy="892756"/>
          </a:xfrm>
          <a:custGeom>
            <a:avLst/>
            <a:gdLst/>
            <a:ahLst/>
            <a:cxnLst/>
            <a:rect r="r" b="b" t="t" l="l"/>
            <a:pathLst>
              <a:path h="892756" w="710251">
                <a:moveTo>
                  <a:pt x="0" y="0"/>
                </a:moveTo>
                <a:lnTo>
                  <a:pt x="710251" y="0"/>
                </a:lnTo>
                <a:lnTo>
                  <a:pt x="710251" y="892756"/>
                </a:lnTo>
                <a:lnTo>
                  <a:pt x="0" y="892756"/>
                </a:lnTo>
                <a:lnTo>
                  <a:pt x="0" y="0"/>
                </a:lnTo>
                <a:close/>
              </a:path>
            </a:pathLst>
          </a:custGeom>
          <a:blipFill>
            <a:blip r:embed="rId10">
              <a:extLst>
                <a:ext uri="{96DAC541-7B7A-43D3-8B79-37D633B846F1}">
                  <asvg:svgBlip xmlns:asvg="http://schemas.microsoft.com/office/drawing/2016/SVG/main" r:embed="rId11"/>
                </a:ext>
              </a:extLst>
            </a:blip>
            <a:stretch>
              <a:fillRect l="-127975" t="-28590" r="-17420" b="-104172"/>
            </a:stretch>
          </a:blipFill>
        </p:spPr>
      </p:sp>
      <p:sp>
        <p:nvSpPr>
          <p:cNvPr name="Freeform 33" id="33"/>
          <p:cNvSpPr/>
          <p:nvPr/>
        </p:nvSpPr>
        <p:spPr>
          <a:xfrm flipH="true" flipV="false" rot="-873099">
            <a:off x="17115237" y="242182"/>
            <a:ext cx="1428017" cy="1622746"/>
          </a:xfrm>
          <a:custGeom>
            <a:avLst/>
            <a:gdLst/>
            <a:ahLst/>
            <a:cxnLst/>
            <a:rect r="r" b="b" t="t" l="l"/>
            <a:pathLst>
              <a:path h="1622746" w="1428017">
                <a:moveTo>
                  <a:pt x="1428017" y="0"/>
                </a:moveTo>
                <a:lnTo>
                  <a:pt x="0" y="0"/>
                </a:lnTo>
                <a:lnTo>
                  <a:pt x="0" y="1622747"/>
                </a:lnTo>
                <a:lnTo>
                  <a:pt x="1428017" y="1622747"/>
                </a:lnTo>
                <a:lnTo>
                  <a:pt x="1428017"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4" id="34"/>
          <p:cNvSpPr txBox="true"/>
          <p:nvPr/>
        </p:nvSpPr>
        <p:spPr>
          <a:xfrm rot="0">
            <a:off x="2503227" y="1475373"/>
            <a:ext cx="13019829" cy="1391285"/>
          </a:xfrm>
          <a:prstGeom prst="rect">
            <a:avLst/>
          </a:prstGeom>
        </p:spPr>
        <p:txBody>
          <a:bodyPr anchor="t" rtlCol="false" tIns="0" lIns="0" bIns="0" rIns="0">
            <a:spAutoFit/>
          </a:bodyPr>
          <a:lstStyle/>
          <a:p>
            <a:pPr algn="l">
              <a:lnSpc>
                <a:spcPts val="7840"/>
              </a:lnSpc>
            </a:pPr>
            <a:r>
              <a:rPr lang="en-US" sz="5600">
                <a:solidFill>
                  <a:srgbClr val="485B90"/>
                </a:solidFill>
                <a:latin typeface="Cakerolli Ultra-Bold"/>
                <a:ea typeface="Cakerolli Ultra-Bold"/>
                <a:cs typeface="Cakerolli Ultra-Bold"/>
                <a:sym typeface="Cakerolli Ultra-Bold"/>
              </a:rPr>
              <a:t>Benefits of Song Analysis using Power BI</a:t>
            </a:r>
          </a:p>
        </p:txBody>
      </p:sp>
      <p:grpSp>
        <p:nvGrpSpPr>
          <p:cNvPr name="Group 35" id="35"/>
          <p:cNvGrpSpPr/>
          <p:nvPr/>
        </p:nvGrpSpPr>
        <p:grpSpPr>
          <a:xfrm rot="0">
            <a:off x="7523622" y="4016409"/>
            <a:ext cx="3175459" cy="3461881"/>
            <a:chOff x="0" y="0"/>
            <a:chExt cx="4233945" cy="4615842"/>
          </a:xfrm>
        </p:grpSpPr>
        <p:sp>
          <p:nvSpPr>
            <p:cNvPr name="Freeform 36" id="36"/>
            <p:cNvSpPr/>
            <p:nvPr/>
          </p:nvSpPr>
          <p:spPr>
            <a:xfrm flipH="false" flipV="false" rot="0">
              <a:off x="1450874" y="0"/>
              <a:ext cx="1332197" cy="1713437"/>
            </a:xfrm>
            <a:custGeom>
              <a:avLst/>
              <a:gdLst/>
              <a:ahLst/>
              <a:cxnLst/>
              <a:rect r="r" b="b" t="t" l="l"/>
              <a:pathLst>
                <a:path h="1713437" w="1332197">
                  <a:moveTo>
                    <a:pt x="0" y="0"/>
                  </a:moveTo>
                  <a:lnTo>
                    <a:pt x="1332197" y="0"/>
                  </a:lnTo>
                  <a:lnTo>
                    <a:pt x="1332197" y="1713437"/>
                  </a:lnTo>
                  <a:lnTo>
                    <a:pt x="0" y="171343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37" id="37"/>
            <p:cNvSpPr txBox="true"/>
            <p:nvPr/>
          </p:nvSpPr>
          <p:spPr>
            <a:xfrm rot="0">
              <a:off x="0" y="2806938"/>
              <a:ext cx="4233945" cy="1808903"/>
            </a:xfrm>
            <a:prstGeom prst="rect">
              <a:avLst/>
            </a:prstGeom>
          </p:spPr>
          <p:txBody>
            <a:bodyPr anchor="t" rtlCol="false" tIns="0" lIns="0" bIns="0" rIns="0">
              <a:spAutoFit/>
            </a:bodyPr>
            <a:lstStyle/>
            <a:p>
              <a:pPr algn="ctr">
                <a:lnSpc>
                  <a:spcPts val="4759"/>
                </a:lnSpc>
              </a:pPr>
              <a:r>
                <a:rPr lang="en-US" sz="3399">
                  <a:solidFill>
                    <a:srgbClr val="FFFFFF"/>
                  </a:solidFill>
                  <a:latin typeface="Cakerolli"/>
                  <a:ea typeface="Cakerolli"/>
                  <a:cs typeface="Cakerolli"/>
                  <a:sym typeface="Cakerolli"/>
                </a:rPr>
                <a:t> Accurate targeting </a:t>
              </a:r>
            </a:p>
          </p:txBody>
        </p:sp>
      </p:grpSp>
      <p:grpSp>
        <p:nvGrpSpPr>
          <p:cNvPr name="Group 38" id="38"/>
          <p:cNvGrpSpPr/>
          <p:nvPr/>
        </p:nvGrpSpPr>
        <p:grpSpPr>
          <a:xfrm rot="0">
            <a:off x="10712308" y="3992287"/>
            <a:ext cx="3089979" cy="3486003"/>
            <a:chOff x="0" y="0"/>
            <a:chExt cx="4119972" cy="4648004"/>
          </a:xfrm>
        </p:grpSpPr>
        <p:sp>
          <p:nvSpPr>
            <p:cNvPr name="Freeform 39" id="39"/>
            <p:cNvSpPr/>
            <p:nvPr/>
          </p:nvSpPr>
          <p:spPr>
            <a:xfrm flipH="false" flipV="false" rot="0">
              <a:off x="1434582" y="0"/>
              <a:ext cx="1250809" cy="1713437"/>
            </a:xfrm>
            <a:custGeom>
              <a:avLst/>
              <a:gdLst/>
              <a:ahLst/>
              <a:cxnLst/>
              <a:rect r="r" b="b" t="t" l="l"/>
              <a:pathLst>
                <a:path h="1713437" w="1250809">
                  <a:moveTo>
                    <a:pt x="0" y="0"/>
                  </a:moveTo>
                  <a:lnTo>
                    <a:pt x="1250808" y="0"/>
                  </a:lnTo>
                  <a:lnTo>
                    <a:pt x="1250808" y="1713437"/>
                  </a:lnTo>
                  <a:lnTo>
                    <a:pt x="0" y="171343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40" id="40"/>
            <p:cNvSpPr txBox="true"/>
            <p:nvPr/>
          </p:nvSpPr>
          <p:spPr>
            <a:xfrm rot="0">
              <a:off x="0" y="2839101"/>
              <a:ext cx="4119972" cy="1808903"/>
            </a:xfrm>
            <a:prstGeom prst="rect">
              <a:avLst/>
            </a:prstGeom>
          </p:spPr>
          <p:txBody>
            <a:bodyPr anchor="t" rtlCol="false" tIns="0" lIns="0" bIns="0" rIns="0">
              <a:spAutoFit/>
            </a:bodyPr>
            <a:lstStyle/>
            <a:p>
              <a:pPr algn="ctr">
                <a:lnSpc>
                  <a:spcPts val="4759"/>
                </a:lnSpc>
              </a:pPr>
              <a:r>
                <a:rPr lang="en-US" sz="3399">
                  <a:solidFill>
                    <a:srgbClr val="2D2A29"/>
                  </a:solidFill>
                  <a:latin typeface="Cakerolli"/>
                  <a:ea typeface="Cakerolli"/>
                  <a:cs typeface="Cakerolli"/>
                  <a:sym typeface="Cakerolli"/>
                </a:rPr>
                <a:t>Engagement Metrics</a:t>
              </a:r>
            </a:p>
          </p:txBody>
        </p:sp>
      </p:grpSp>
      <p:grpSp>
        <p:nvGrpSpPr>
          <p:cNvPr name="Group 41" id="41"/>
          <p:cNvGrpSpPr/>
          <p:nvPr/>
        </p:nvGrpSpPr>
        <p:grpSpPr>
          <a:xfrm rot="0">
            <a:off x="1431893" y="4039261"/>
            <a:ext cx="3062151" cy="3439029"/>
            <a:chOff x="0" y="0"/>
            <a:chExt cx="4082868" cy="4585372"/>
          </a:xfrm>
        </p:grpSpPr>
        <p:sp>
          <p:nvSpPr>
            <p:cNvPr name="Freeform 42" id="42"/>
            <p:cNvSpPr/>
            <p:nvPr/>
          </p:nvSpPr>
          <p:spPr>
            <a:xfrm flipH="false" flipV="false" rot="0">
              <a:off x="1480315" y="0"/>
              <a:ext cx="933823" cy="1713437"/>
            </a:xfrm>
            <a:custGeom>
              <a:avLst/>
              <a:gdLst/>
              <a:ahLst/>
              <a:cxnLst/>
              <a:rect r="r" b="b" t="t" l="l"/>
              <a:pathLst>
                <a:path h="1713437" w="933823">
                  <a:moveTo>
                    <a:pt x="0" y="0"/>
                  </a:moveTo>
                  <a:lnTo>
                    <a:pt x="933823" y="0"/>
                  </a:lnTo>
                  <a:lnTo>
                    <a:pt x="933823" y="1713437"/>
                  </a:lnTo>
                  <a:lnTo>
                    <a:pt x="0" y="171343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43" id="43"/>
            <p:cNvSpPr txBox="true"/>
            <p:nvPr/>
          </p:nvSpPr>
          <p:spPr>
            <a:xfrm rot="0">
              <a:off x="0" y="2776468"/>
              <a:ext cx="4082868" cy="1808903"/>
            </a:xfrm>
            <a:prstGeom prst="rect">
              <a:avLst/>
            </a:prstGeom>
          </p:spPr>
          <p:txBody>
            <a:bodyPr anchor="t" rtlCol="false" tIns="0" lIns="0" bIns="0" rIns="0">
              <a:spAutoFit/>
            </a:bodyPr>
            <a:lstStyle/>
            <a:p>
              <a:pPr algn="ctr">
                <a:lnSpc>
                  <a:spcPts val="4759"/>
                </a:lnSpc>
              </a:pPr>
              <a:r>
                <a:rPr lang="en-US" sz="3399">
                  <a:solidFill>
                    <a:srgbClr val="2D2A29"/>
                  </a:solidFill>
                  <a:latin typeface="Cakerolli"/>
                  <a:ea typeface="Cakerolli"/>
                  <a:cs typeface="Cakerolli"/>
                  <a:sym typeface="Cakerolli"/>
                </a:rPr>
                <a:t>Insightful Trends:</a:t>
              </a:r>
            </a:p>
          </p:txBody>
        </p:sp>
      </p:grpSp>
      <p:grpSp>
        <p:nvGrpSpPr>
          <p:cNvPr name="Group 44" id="44"/>
          <p:cNvGrpSpPr/>
          <p:nvPr/>
        </p:nvGrpSpPr>
        <p:grpSpPr>
          <a:xfrm rot="0">
            <a:off x="5102271" y="3992287"/>
            <a:ext cx="2305722" cy="3486003"/>
            <a:chOff x="0" y="0"/>
            <a:chExt cx="3074296" cy="4648004"/>
          </a:xfrm>
        </p:grpSpPr>
        <p:sp>
          <p:nvSpPr>
            <p:cNvPr name="Freeform 45" id="45"/>
            <p:cNvSpPr/>
            <p:nvPr/>
          </p:nvSpPr>
          <p:spPr>
            <a:xfrm flipH="false" flipV="false" rot="0">
              <a:off x="996345" y="0"/>
              <a:ext cx="1081607" cy="1713437"/>
            </a:xfrm>
            <a:custGeom>
              <a:avLst/>
              <a:gdLst/>
              <a:ahLst/>
              <a:cxnLst/>
              <a:rect r="r" b="b" t="t" l="l"/>
              <a:pathLst>
                <a:path h="1713437" w="1081607">
                  <a:moveTo>
                    <a:pt x="0" y="0"/>
                  </a:moveTo>
                  <a:lnTo>
                    <a:pt x="1081606" y="0"/>
                  </a:lnTo>
                  <a:lnTo>
                    <a:pt x="1081606" y="1713437"/>
                  </a:lnTo>
                  <a:lnTo>
                    <a:pt x="0" y="1713437"/>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TextBox 46" id="46"/>
            <p:cNvSpPr txBox="true"/>
            <p:nvPr/>
          </p:nvSpPr>
          <p:spPr>
            <a:xfrm rot="0">
              <a:off x="0" y="2839101"/>
              <a:ext cx="3074296" cy="1808903"/>
            </a:xfrm>
            <a:prstGeom prst="rect">
              <a:avLst/>
            </a:prstGeom>
          </p:spPr>
          <p:txBody>
            <a:bodyPr anchor="t" rtlCol="false" tIns="0" lIns="0" bIns="0" rIns="0">
              <a:spAutoFit/>
            </a:bodyPr>
            <a:lstStyle/>
            <a:p>
              <a:pPr algn="ctr">
                <a:lnSpc>
                  <a:spcPts val="4759"/>
                </a:lnSpc>
              </a:pPr>
              <a:r>
                <a:rPr lang="en-US" sz="3399">
                  <a:solidFill>
                    <a:srgbClr val="FFFFFF"/>
                  </a:solidFill>
                  <a:latin typeface="Cakerolli"/>
                  <a:ea typeface="Cakerolli"/>
                  <a:cs typeface="Cakerolli"/>
                  <a:sym typeface="Cakerolli"/>
                </a:rPr>
                <a:t>Optimized Content:</a:t>
              </a:r>
            </a:p>
          </p:txBody>
        </p:sp>
      </p:grpSp>
      <p:grpSp>
        <p:nvGrpSpPr>
          <p:cNvPr name="Group 47" id="47"/>
          <p:cNvGrpSpPr/>
          <p:nvPr/>
        </p:nvGrpSpPr>
        <p:grpSpPr>
          <a:xfrm rot="0">
            <a:off x="13527003" y="4018257"/>
            <a:ext cx="3596666" cy="3460033"/>
            <a:chOff x="0" y="0"/>
            <a:chExt cx="4795554" cy="4613377"/>
          </a:xfrm>
        </p:grpSpPr>
        <p:sp>
          <p:nvSpPr>
            <p:cNvPr name="Freeform 48" id="48"/>
            <p:cNvSpPr/>
            <p:nvPr/>
          </p:nvSpPr>
          <p:spPr>
            <a:xfrm flipH="false" flipV="false" rot="0">
              <a:off x="1835556" y="0"/>
              <a:ext cx="1124443" cy="1713437"/>
            </a:xfrm>
            <a:custGeom>
              <a:avLst/>
              <a:gdLst/>
              <a:ahLst/>
              <a:cxnLst/>
              <a:rect r="r" b="b" t="t" l="l"/>
              <a:pathLst>
                <a:path h="1713437" w="1124443">
                  <a:moveTo>
                    <a:pt x="0" y="0"/>
                  </a:moveTo>
                  <a:lnTo>
                    <a:pt x="1124442" y="0"/>
                  </a:lnTo>
                  <a:lnTo>
                    <a:pt x="1124442" y="1713437"/>
                  </a:lnTo>
                  <a:lnTo>
                    <a:pt x="0" y="1713437"/>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TextBox 49" id="49"/>
            <p:cNvSpPr txBox="true"/>
            <p:nvPr/>
          </p:nvSpPr>
          <p:spPr>
            <a:xfrm rot="0">
              <a:off x="0" y="2804474"/>
              <a:ext cx="4795554" cy="1808903"/>
            </a:xfrm>
            <a:prstGeom prst="rect">
              <a:avLst/>
            </a:prstGeom>
          </p:spPr>
          <p:txBody>
            <a:bodyPr anchor="t" rtlCol="false" tIns="0" lIns="0" bIns="0" rIns="0">
              <a:spAutoFit/>
            </a:bodyPr>
            <a:lstStyle/>
            <a:p>
              <a:pPr algn="ctr">
                <a:lnSpc>
                  <a:spcPts val="4759"/>
                </a:lnSpc>
              </a:pPr>
              <a:r>
                <a:rPr lang="en-US" sz="3399">
                  <a:solidFill>
                    <a:srgbClr val="2D2A29"/>
                  </a:solidFill>
                  <a:latin typeface="Cakerolli"/>
                  <a:ea typeface="Cakerolli"/>
                  <a:cs typeface="Cakerolli"/>
                  <a:sym typeface="Cakerolli"/>
                </a:rPr>
                <a:t>Data-Driven Decisions</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DEAE4"/>
        </a:solidFill>
      </p:bgPr>
    </p:bg>
    <p:spTree>
      <p:nvGrpSpPr>
        <p:cNvPr id="1" name=""/>
        <p:cNvGrpSpPr/>
        <p:nvPr/>
      </p:nvGrpSpPr>
      <p:grpSpPr>
        <a:xfrm>
          <a:off x="0" y="0"/>
          <a:ext cx="0" cy="0"/>
          <a:chOff x="0" y="0"/>
          <a:chExt cx="0" cy="0"/>
        </a:xfrm>
      </p:grpSpPr>
      <p:sp>
        <p:nvSpPr>
          <p:cNvPr name="Freeform 2" id="2"/>
          <p:cNvSpPr/>
          <p:nvPr/>
        </p:nvSpPr>
        <p:spPr>
          <a:xfrm flipH="false" flipV="false" rot="0">
            <a:off x="1262541" y="584106"/>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271622" y="584106"/>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77781" y="584106"/>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283939" y="584106"/>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62541" y="2954222"/>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5271622" y="2954222"/>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9277781" y="2954222"/>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3283939" y="2954222"/>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262541" y="5301979"/>
            <a:ext cx="3741519" cy="2053159"/>
          </a:xfrm>
          <a:custGeom>
            <a:avLst/>
            <a:gdLst/>
            <a:ahLst/>
            <a:cxnLst/>
            <a:rect r="r" b="b" t="t" l="l"/>
            <a:pathLst>
              <a:path h="2053159" w="3741519">
                <a:moveTo>
                  <a:pt x="0" y="0"/>
                </a:moveTo>
                <a:lnTo>
                  <a:pt x="3741520" y="0"/>
                </a:lnTo>
                <a:lnTo>
                  <a:pt x="3741520"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5271622" y="5301979"/>
            <a:ext cx="3741519" cy="2053159"/>
          </a:xfrm>
          <a:custGeom>
            <a:avLst/>
            <a:gdLst/>
            <a:ahLst/>
            <a:cxnLst/>
            <a:rect r="r" b="b" t="t" l="l"/>
            <a:pathLst>
              <a:path h="2053159" w="3741519">
                <a:moveTo>
                  <a:pt x="0" y="0"/>
                </a:moveTo>
                <a:lnTo>
                  <a:pt x="3741519" y="0"/>
                </a:lnTo>
                <a:lnTo>
                  <a:pt x="3741519"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9277781" y="5301979"/>
            <a:ext cx="3741519" cy="2053159"/>
          </a:xfrm>
          <a:custGeom>
            <a:avLst/>
            <a:gdLst/>
            <a:ahLst/>
            <a:cxnLst/>
            <a:rect r="r" b="b" t="t" l="l"/>
            <a:pathLst>
              <a:path h="2053159" w="3741519">
                <a:moveTo>
                  <a:pt x="0" y="0"/>
                </a:moveTo>
                <a:lnTo>
                  <a:pt x="3741519" y="0"/>
                </a:lnTo>
                <a:lnTo>
                  <a:pt x="3741519"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3283939" y="5301979"/>
            <a:ext cx="3741519" cy="2053159"/>
          </a:xfrm>
          <a:custGeom>
            <a:avLst/>
            <a:gdLst/>
            <a:ahLst/>
            <a:cxnLst/>
            <a:rect r="r" b="b" t="t" l="l"/>
            <a:pathLst>
              <a:path h="2053159" w="3741519">
                <a:moveTo>
                  <a:pt x="0" y="0"/>
                </a:moveTo>
                <a:lnTo>
                  <a:pt x="3741520" y="0"/>
                </a:lnTo>
                <a:lnTo>
                  <a:pt x="3741520"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262541" y="7649735"/>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5271622" y="7649735"/>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9277781" y="7649735"/>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3283939" y="7649735"/>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358401" y="584106"/>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19" id="19"/>
          <p:cNvSpPr/>
          <p:nvPr/>
        </p:nvSpPr>
        <p:spPr>
          <a:xfrm flipH="false" flipV="false" rot="0">
            <a:off x="358401" y="2954222"/>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0" id="20"/>
          <p:cNvSpPr/>
          <p:nvPr/>
        </p:nvSpPr>
        <p:spPr>
          <a:xfrm flipH="false" flipV="false" rot="0">
            <a:off x="358401" y="5324339"/>
            <a:ext cx="608866" cy="2053159"/>
          </a:xfrm>
          <a:custGeom>
            <a:avLst/>
            <a:gdLst/>
            <a:ahLst/>
            <a:cxnLst/>
            <a:rect r="r" b="b" t="t" l="l"/>
            <a:pathLst>
              <a:path h="2053159" w="608866">
                <a:moveTo>
                  <a:pt x="0" y="0"/>
                </a:moveTo>
                <a:lnTo>
                  <a:pt x="608865" y="0"/>
                </a:lnTo>
                <a:lnTo>
                  <a:pt x="608865"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1" id="21"/>
          <p:cNvSpPr/>
          <p:nvPr/>
        </p:nvSpPr>
        <p:spPr>
          <a:xfrm flipH="false" flipV="false" rot="0">
            <a:off x="358401" y="7694455"/>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2" id="22"/>
          <p:cNvSpPr/>
          <p:nvPr/>
        </p:nvSpPr>
        <p:spPr>
          <a:xfrm flipH="false" flipV="false" rot="0">
            <a:off x="17292159" y="584106"/>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3" id="23"/>
          <p:cNvSpPr/>
          <p:nvPr/>
        </p:nvSpPr>
        <p:spPr>
          <a:xfrm flipH="false" flipV="false" rot="0">
            <a:off x="17292159" y="2954222"/>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4" id="24"/>
          <p:cNvSpPr/>
          <p:nvPr/>
        </p:nvSpPr>
        <p:spPr>
          <a:xfrm flipH="false" flipV="false" rot="0">
            <a:off x="17292159" y="5324339"/>
            <a:ext cx="608866" cy="2053159"/>
          </a:xfrm>
          <a:custGeom>
            <a:avLst/>
            <a:gdLst/>
            <a:ahLst/>
            <a:cxnLst/>
            <a:rect r="r" b="b" t="t" l="l"/>
            <a:pathLst>
              <a:path h="2053159" w="608866">
                <a:moveTo>
                  <a:pt x="0" y="0"/>
                </a:moveTo>
                <a:lnTo>
                  <a:pt x="608865" y="0"/>
                </a:lnTo>
                <a:lnTo>
                  <a:pt x="608865"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5" id="25"/>
          <p:cNvSpPr/>
          <p:nvPr/>
        </p:nvSpPr>
        <p:spPr>
          <a:xfrm flipH="false" flipV="false" rot="0">
            <a:off x="17292159" y="7694455"/>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6" id="26"/>
          <p:cNvSpPr/>
          <p:nvPr/>
        </p:nvSpPr>
        <p:spPr>
          <a:xfrm flipH="false" flipV="false" rot="5260471">
            <a:off x="13425208" y="9046246"/>
            <a:ext cx="7200502" cy="8229600"/>
          </a:xfrm>
          <a:custGeom>
            <a:avLst/>
            <a:gdLst/>
            <a:ahLst/>
            <a:cxnLst/>
            <a:rect r="r" b="b" t="t" l="l"/>
            <a:pathLst>
              <a:path h="8229600" w="7200502">
                <a:moveTo>
                  <a:pt x="0" y="0"/>
                </a:moveTo>
                <a:lnTo>
                  <a:pt x="7200501" y="0"/>
                </a:lnTo>
                <a:lnTo>
                  <a:pt x="7200501" y="8229600"/>
                </a:lnTo>
                <a:lnTo>
                  <a:pt x="0" y="8229600"/>
                </a:lnTo>
                <a:lnTo>
                  <a:pt x="0" y="0"/>
                </a:lnTo>
                <a:close/>
              </a:path>
            </a:pathLst>
          </a:custGeom>
          <a:blipFill>
            <a:blip r:embed="rId4"/>
            <a:stretch>
              <a:fillRect l="0" t="0" r="0" b="0"/>
            </a:stretch>
          </a:blipFill>
        </p:spPr>
      </p:sp>
      <p:sp>
        <p:nvSpPr>
          <p:cNvPr name="Freeform 27" id="27"/>
          <p:cNvSpPr/>
          <p:nvPr/>
        </p:nvSpPr>
        <p:spPr>
          <a:xfrm flipH="false" flipV="true" rot="-1932924">
            <a:off x="8611180" y="8004111"/>
            <a:ext cx="11079087" cy="3545308"/>
          </a:xfrm>
          <a:custGeom>
            <a:avLst/>
            <a:gdLst/>
            <a:ahLst/>
            <a:cxnLst/>
            <a:rect r="r" b="b" t="t" l="l"/>
            <a:pathLst>
              <a:path h="3545308" w="11079087">
                <a:moveTo>
                  <a:pt x="0" y="3545308"/>
                </a:moveTo>
                <a:lnTo>
                  <a:pt x="11079087" y="3545308"/>
                </a:lnTo>
                <a:lnTo>
                  <a:pt x="11079087" y="0"/>
                </a:lnTo>
                <a:lnTo>
                  <a:pt x="0" y="0"/>
                </a:lnTo>
                <a:lnTo>
                  <a:pt x="0" y="3545308"/>
                </a:lnTo>
                <a:close/>
              </a:path>
            </a:pathLst>
          </a:custGeom>
          <a:blipFill>
            <a:blip r:embed="rId5"/>
            <a:stretch>
              <a:fillRect l="0" t="0" r="0" b="0"/>
            </a:stretch>
          </a:blipFill>
        </p:spPr>
      </p:sp>
      <p:sp>
        <p:nvSpPr>
          <p:cNvPr name="Freeform 28" id="28"/>
          <p:cNvSpPr/>
          <p:nvPr/>
        </p:nvSpPr>
        <p:spPr>
          <a:xfrm flipH="false" flipV="false" rot="2906917">
            <a:off x="-3241850" y="-5979496"/>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29" id="29"/>
          <p:cNvSpPr/>
          <p:nvPr/>
        </p:nvSpPr>
        <p:spPr>
          <a:xfrm flipH="false" flipV="false" rot="0">
            <a:off x="-405188" y="2018298"/>
            <a:ext cx="1433888" cy="1265406"/>
          </a:xfrm>
          <a:custGeom>
            <a:avLst/>
            <a:gdLst/>
            <a:ahLst/>
            <a:cxnLst/>
            <a:rect r="r" b="b" t="t" l="l"/>
            <a:pathLst>
              <a:path h="1265406" w="1433888">
                <a:moveTo>
                  <a:pt x="0" y="0"/>
                </a:moveTo>
                <a:lnTo>
                  <a:pt x="1433888" y="0"/>
                </a:lnTo>
                <a:lnTo>
                  <a:pt x="1433888" y="1265406"/>
                </a:lnTo>
                <a:lnTo>
                  <a:pt x="0" y="12654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0" id="30"/>
          <p:cNvSpPr/>
          <p:nvPr/>
        </p:nvSpPr>
        <p:spPr>
          <a:xfrm flipH="false" flipV="false" rot="-2473926">
            <a:off x="-1162758" y="10107994"/>
            <a:ext cx="2325515" cy="598820"/>
          </a:xfrm>
          <a:custGeom>
            <a:avLst/>
            <a:gdLst/>
            <a:ahLst/>
            <a:cxnLst/>
            <a:rect r="r" b="b" t="t" l="l"/>
            <a:pathLst>
              <a:path h="598820" w="2325515">
                <a:moveTo>
                  <a:pt x="0" y="0"/>
                </a:moveTo>
                <a:lnTo>
                  <a:pt x="2325516" y="0"/>
                </a:lnTo>
                <a:lnTo>
                  <a:pt x="2325516" y="598820"/>
                </a:lnTo>
                <a:lnTo>
                  <a:pt x="0" y="5988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1" id="31"/>
          <p:cNvSpPr/>
          <p:nvPr/>
        </p:nvSpPr>
        <p:spPr>
          <a:xfrm flipH="false" flipV="false" rot="323603">
            <a:off x="17869630" y="1963448"/>
            <a:ext cx="710251" cy="892756"/>
          </a:xfrm>
          <a:custGeom>
            <a:avLst/>
            <a:gdLst/>
            <a:ahLst/>
            <a:cxnLst/>
            <a:rect r="r" b="b" t="t" l="l"/>
            <a:pathLst>
              <a:path h="892756" w="710251">
                <a:moveTo>
                  <a:pt x="0" y="0"/>
                </a:moveTo>
                <a:lnTo>
                  <a:pt x="710251" y="0"/>
                </a:lnTo>
                <a:lnTo>
                  <a:pt x="710251" y="892756"/>
                </a:lnTo>
                <a:lnTo>
                  <a:pt x="0" y="892756"/>
                </a:lnTo>
                <a:lnTo>
                  <a:pt x="0" y="0"/>
                </a:lnTo>
                <a:close/>
              </a:path>
            </a:pathLst>
          </a:custGeom>
          <a:blipFill>
            <a:blip r:embed="rId10">
              <a:extLst>
                <a:ext uri="{96DAC541-7B7A-43D3-8B79-37D633B846F1}">
                  <asvg:svgBlip xmlns:asvg="http://schemas.microsoft.com/office/drawing/2016/SVG/main" r:embed="rId11"/>
                </a:ext>
              </a:extLst>
            </a:blip>
            <a:stretch>
              <a:fillRect l="-127975" t="-28590" r="-17420" b="-104172"/>
            </a:stretch>
          </a:blipFill>
        </p:spPr>
      </p:sp>
      <p:sp>
        <p:nvSpPr>
          <p:cNvPr name="Freeform 32" id="32"/>
          <p:cNvSpPr/>
          <p:nvPr/>
        </p:nvSpPr>
        <p:spPr>
          <a:xfrm flipH="true" flipV="false" rot="-873099">
            <a:off x="17440255" y="125800"/>
            <a:ext cx="1428017" cy="1622746"/>
          </a:xfrm>
          <a:custGeom>
            <a:avLst/>
            <a:gdLst/>
            <a:ahLst/>
            <a:cxnLst/>
            <a:rect r="r" b="b" t="t" l="l"/>
            <a:pathLst>
              <a:path h="1622746" w="1428017">
                <a:moveTo>
                  <a:pt x="1428017" y="0"/>
                </a:moveTo>
                <a:lnTo>
                  <a:pt x="0" y="0"/>
                </a:lnTo>
                <a:lnTo>
                  <a:pt x="0" y="1622747"/>
                </a:lnTo>
                <a:lnTo>
                  <a:pt x="1428017" y="1622747"/>
                </a:lnTo>
                <a:lnTo>
                  <a:pt x="1428017"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3" id="33"/>
          <p:cNvSpPr/>
          <p:nvPr/>
        </p:nvSpPr>
        <p:spPr>
          <a:xfrm flipH="false" flipV="false" rot="0">
            <a:off x="1262541" y="823494"/>
            <a:ext cx="16029617" cy="8924119"/>
          </a:xfrm>
          <a:custGeom>
            <a:avLst/>
            <a:gdLst/>
            <a:ahLst/>
            <a:cxnLst/>
            <a:rect r="r" b="b" t="t" l="l"/>
            <a:pathLst>
              <a:path h="8924119" w="16029617">
                <a:moveTo>
                  <a:pt x="0" y="0"/>
                </a:moveTo>
                <a:lnTo>
                  <a:pt x="16029618" y="0"/>
                </a:lnTo>
                <a:lnTo>
                  <a:pt x="16029618" y="8924120"/>
                </a:lnTo>
                <a:lnTo>
                  <a:pt x="0" y="8924120"/>
                </a:lnTo>
                <a:lnTo>
                  <a:pt x="0" y="0"/>
                </a:lnTo>
                <a:close/>
              </a:path>
            </a:pathLst>
          </a:custGeom>
          <a:blipFill>
            <a:blip r:embed="rId14"/>
            <a:stretch>
              <a:fillRect l="0" t="-616" r="0" b="-616"/>
            </a:stretch>
          </a:blipFill>
        </p:spPr>
      </p:sp>
      <p:sp>
        <p:nvSpPr>
          <p:cNvPr name="TextBox 34" id="34"/>
          <p:cNvSpPr txBox="true"/>
          <p:nvPr/>
        </p:nvSpPr>
        <p:spPr>
          <a:xfrm rot="0">
            <a:off x="3536931" y="-454112"/>
            <a:ext cx="11481700" cy="1391285"/>
          </a:xfrm>
          <a:prstGeom prst="rect">
            <a:avLst/>
          </a:prstGeom>
        </p:spPr>
        <p:txBody>
          <a:bodyPr anchor="t" rtlCol="false" tIns="0" lIns="0" bIns="0" rIns="0">
            <a:spAutoFit/>
          </a:bodyPr>
          <a:lstStyle/>
          <a:p>
            <a:pPr algn="ctr">
              <a:lnSpc>
                <a:spcPts val="7840"/>
              </a:lnSpc>
            </a:pPr>
            <a:r>
              <a:rPr lang="en-US" sz="5600">
                <a:solidFill>
                  <a:srgbClr val="485B90"/>
                </a:solidFill>
                <a:latin typeface="Cakerolli Ultra-Bold"/>
                <a:ea typeface="Cakerolli Ultra-Bold"/>
                <a:cs typeface="Cakerolli Ultra-Bold"/>
                <a:sym typeface="Cakerolli Ultra-Bold"/>
              </a:rPr>
              <a:t>DASHBOARD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DEAE4"/>
        </a:solidFill>
      </p:bgPr>
    </p:bg>
    <p:spTree>
      <p:nvGrpSpPr>
        <p:cNvPr id="1" name=""/>
        <p:cNvGrpSpPr/>
        <p:nvPr/>
      </p:nvGrpSpPr>
      <p:grpSpPr>
        <a:xfrm>
          <a:off x="0" y="0"/>
          <a:ext cx="0" cy="0"/>
          <a:chOff x="0" y="0"/>
          <a:chExt cx="0" cy="0"/>
        </a:xfrm>
      </p:grpSpPr>
      <p:sp>
        <p:nvSpPr>
          <p:cNvPr name="Freeform 2" id="2"/>
          <p:cNvSpPr/>
          <p:nvPr/>
        </p:nvSpPr>
        <p:spPr>
          <a:xfrm flipH="false" flipV="false" rot="0">
            <a:off x="1262541" y="584106"/>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271622" y="584106"/>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77781" y="584106"/>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283939" y="584106"/>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62541" y="2954222"/>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5271622" y="2954222"/>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9277781" y="2954222"/>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3283939" y="2954222"/>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262541" y="5301979"/>
            <a:ext cx="3741519" cy="2053159"/>
          </a:xfrm>
          <a:custGeom>
            <a:avLst/>
            <a:gdLst/>
            <a:ahLst/>
            <a:cxnLst/>
            <a:rect r="r" b="b" t="t" l="l"/>
            <a:pathLst>
              <a:path h="2053159" w="3741519">
                <a:moveTo>
                  <a:pt x="0" y="0"/>
                </a:moveTo>
                <a:lnTo>
                  <a:pt x="3741520" y="0"/>
                </a:lnTo>
                <a:lnTo>
                  <a:pt x="3741520"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5271622" y="5301979"/>
            <a:ext cx="3741519" cy="2053159"/>
          </a:xfrm>
          <a:custGeom>
            <a:avLst/>
            <a:gdLst/>
            <a:ahLst/>
            <a:cxnLst/>
            <a:rect r="r" b="b" t="t" l="l"/>
            <a:pathLst>
              <a:path h="2053159" w="3741519">
                <a:moveTo>
                  <a:pt x="0" y="0"/>
                </a:moveTo>
                <a:lnTo>
                  <a:pt x="3741519" y="0"/>
                </a:lnTo>
                <a:lnTo>
                  <a:pt x="3741519"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9277781" y="5301979"/>
            <a:ext cx="3741519" cy="2053159"/>
          </a:xfrm>
          <a:custGeom>
            <a:avLst/>
            <a:gdLst/>
            <a:ahLst/>
            <a:cxnLst/>
            <a:rect r="r" b="b" t="t" l="l"/>
            <a:pathLst>
              <a:path h="2053159" w="3741519">
                <a:moveTo>
                  <a:pt x="0" y="0"/>
                </a:moveTo>
                <a:lnTo>
                  <a:pt x="3741519" y="0"/>
                </a:lnTo>
                <a:lnTo>
                  <a:pt x="3741519"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3283939" y="5301979"/>
            <a:ext cx="3741519" cy="2053159"/>
          </a:xfrm>
          <a:custGeom>
            <a:avLst/>
            <a:gdLst/>
            <a:ahLst/>
            <a:cxnLst/>
            <a:rect r="r" b="b" t="t" l="l"/>
            <a:pathLst>
              <a:path h="2053159" w="3741519">
                <a:moveTo>
                  <a:pt x="0" y="0"/>
                </a:moveTo>
                <a:lnTo>
                  <a:pt x="3741520" y="0"/>
                </a:lnTo>
                <a:lnTo>
                  <a:pt x="3741520"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262541" y="7649735"/>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5271622" y="7649735"/>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9277781" y="7649735"/>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3283939" y="7649735"/>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358401" y="584106"/>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19" id="19"/>
          <p:cNvSpPr/>
          <p:nvPr/>
        </p:nvSpPr>
        <p:spPr>
          <a:xfrm flipH="false" flipV="false" rot="0">
            <a:off x="358401" y="2954222"/>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0" id="20"/>
          <p:cNvSpPr/>
          <p:nvPr/>
        </p:nvSpPr>
        <p:spPr>
          <a:xfrm flipH="false" flipV="false" rot="0">
            <a:off x="358401" y="5324339"/>
            <a:ext cx="608866" cy="2053159"/>
          </a:xfrm>
          <a:custGeom>
            <a:avLst/>
            <a:gdLst/>
            <a:ahLst/>
            <a:cxnLst/>
            <a:rect r="r" b="b" t="t" l="l"/>
            <a:pathLst>
              <a:path h="2053159" w="608866">
                <a:moveTo>
                  <a:pt x="0" y="0"/>
                </a:moveTo>
                <a:lnTo>
                  <a:pt x="608865" y="0"/>
                </a:lnTo>
                <a:lnTo>
                  <a:pt x="608865"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1" id="21"/>
          <p:cNvSpPr/>
          <p:nvPr/>
        </p:nvSpPr>
        <p:spPr>
          <a:xfrm flipH="false" flipV="false" rot="0">
            <a:off x="358401" y="7694455"/>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2" id="22"/>
          <p:cNvSpPr/>
          <p:nvPr/>
        </p:nvSpPr>
        <p:spPr>
          <a:xfrm flipH="false" flipV="false" rot="0">
            <a:off x="17292159" y="584106"/>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3" id="23"/>
          <p:cNvSpPr/>
          <p:nvPr/>
        </p:nvSpPr>
        <p:spPr>
          <a:xfrm flipH="false" flipV="false" rot="0">
            <a:off x="17292159" y="2954222"/>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4" id="24"/>
          <p:cNvSpPr/>
          <p:nvPr/>
        </p:nvSpPr>
        <p:spPr>
          <a:xfrm flipH="false" flipV="false" rot="0">
            <a:off x="17292159" y="5324339"/>
            <a:ext cx="608866" cy="2053159"/>
          </a:xfrm>
          <a:custGeom>
            <a:avLst/>
            <a:gdLst/>
            <a:ahLst/>
            <a:cxnLst/>
            <a:rect r="r" b="b" t="t" l="l"/>
            <a:pathLst>
              <a:path h="2053159" w="608866">
                <a:moveTo>
                  <a:pt x="0" y="0"/>
                </a:moveTo>
                <a:lnTo>
                  <a:pt x="608865" y="0"/>
                </a:lnTo>
                <a:lnTo>
                  <a:pt x="608865"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5" id="25"/>
          <p:cNvSpPr/>
          <p:nvPr/>
        </p:nvSpPr>
        <p:spPr>
          <a:xfrm flipH="false" flipV="false" rot="0">
            <a:off x="17292159" y="7694455"/>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6" id="26"/>
          <p:cNvSpPr/>
          <p:nvPr/>
        </p:nvSpPr>
        <p:spPr>
          <a:xfrm flipH="false" flipV="false" rot="5260471">
            <a:off x="13204161" y="9121687"/>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27" id="27"/>
          <p:cNvSpPr/>
          <p:nvPr/>
        </p:nvSpPr>
        <p:spPr>
          <a:xfrm flipH="false" flipV="true" rot="-1932924">
            <a:off x="9105336" y="7930240"/>
            <a:ext cx="11079087" cy="3545308"/>
          </a:xfrm>
          <a:custGeom>
            <a:avLst/>
            <a:gdLst/>
            <a:ahLst/>
            <a:cxnLst/>
            <a:rect r="r" b="b" t="t" l="l"/>
            <a:pathLst>
              <a:path h="3545308" w="11079087">
                <a:moveTo>
                  <a:pt x="0" y="3545308"/>
                </a:moveTo>
                <a:lnTo>
                  <a:pt x="11079087" y="3545308"/>
                </a:lnTo>
                <a:lnTo>
                  <a:pt x="11079087" y="0"/>
                </a:lnTo>
                <a:lnTo>
                  <a:pt x="0" y="0"/>
                </a:lnTo>
                <a:lnTo>
                  <a:pt x="0" y="3545308"/>
                </a:lnTo>
                <a:close/>
              </a:path>
            </a:pathLst>
          </a:custGeom>
          <a:blipFill>
            <a:blip r:embed="rId5"/>
            <a:stretch>
              <a:fillRect l="0" t="0" r="0" b="0"/>
            </a:stretch>
          </a:blipFill>
        </p:spPr>
      </p:sp>
      <p:sp>
        <p:nvSpPr>
          <p:cNvPr name="Freeform 28" id="28"/>
          <p:cNvSpPr/>
          <p:nvPr/>
        </p:nvSpPr>
        <p:spPr>
          <a:xfrm flipH="false" flipV="false" rot="2906917">
            <a:off x="-2337709" y="-5985474"/>
            <a:ext cx="7200502" cy="8229600"/>
          </a:xfrm>
          <a:custGeom>
            <a:avLst/>
            <a:gdLst/>
            <a:ahLst/>
            <a:cxnLst/>
            <a:rect r="r" b="b" t="t" l="l"/>
            <a:pathLst>
              <a:path h="8229600" w="7200502">
                <a:moveTo>
                  <a:pt x="0" y="0"/>
                </a:moveTo>
                <a:lnTo>
                  <a:pt x="7200501" y="0"/>
                </a:lnTo>
                <a:lnTo>
                  <a:pt x="7200501" y="8229600"/>
                </a:lnTo>
                <a:lnTo>
                  <a:pt x="0" y="8229600"/>
                </a:lnTo>
                <a:lnTo>
                  <a:pt x="0" y="0"/>
                </a:lnTo>
                <a:close/>
              </a:path>
            </a:pathLst>
          </a:custGeom>
          <a:blipFill>
            <a:blip r:embed="rId4"/>
            <a:stretch>
              <a:fillRect l="0" t="0" r="0" b="0"/>
            </a:stretch>
          </a:blipFill>
        </p:spPr>
      </p:sp>
      <p:sp>
        <p:nvSpPr>
          <p:cNvPr name="Freeform 29" id="29"/>
          <p:cNvSpPr/>
          <p:nvPr/>
        </p:nvSpPr>
        <p:spPr>
          <a:xfrm flipH="false" flipV="false" rot="0">
            <a:off x="-5227787" y="-2961202"/>
            <a:ext cx="11079087" cy="3545308"/>
          </a:xfrm>
          <a:custGeom>
            <a:avLst/>
            <a:gdLst/>
            <a:ahLst/>
            <a:cxnLst/>
            <a:rect r="r" b="b" t="t" l="l"/>
            <a:pathLst>
              <a:path h="3545308" w="11079087">
                <a:moveTo>
                  <a:pt x="0" y="0"/>
                </a:moveTo>
                <a:lnTo>
                  <a:pt x="11079087" y="0"/>
                </a:lnTo>
                <a:lnTo>
                  <a:pt x="11079087" y="3545308"/>
                </a:lnTo>
                <a:lnTo>
                  <a:pt x="0" y="3545308"/>
                </a:lnTo>
                <a:lnTo>
                  <a:pt x="0" y="0"/>
                </a:lnTo>
                <a:close/>
              </a:path>
            </a:pathLst>
          </a:custGeom>
          <a:blipFill>
            <a:blip r:embed="rId5"/>
            <a:stretch>
              <a:fillRect l="0" t="0" r="0" b="0"/>
            </a:stretch>
          </a:blipFill>
        </p:spPr>
      </p:sp>
      <p:sp>
        <p:nvSpPr>
          <p:cNvPr name="Freeform 30" id="30"/>
          <p:cNvSpPr/>
          <p:nvPr/>
        </p:nvSpPr>
        <p:spPr>
          <a:xfrm flipH="false" flipV="false" rot="0">
            <a:off x="-405188" y="2018298"/>
            <a:ext cx="1433888" cy="1265406"/>
          </a:xfrm>
          <a:custGeom>
            <a:avLst/>
            <a:gdLst/>
            <a:ahLst/>
            <a:cxnLst/>
            <a:rect r="r" b="b" t="t" l="l"/>
            <a:pathLst>
              <a:path h="1265406" w="1433888">
                <a:moveTo>
                  <a:pt x="0" y="0"/>
                </a:moveTo>
                <a:lnTo>
                  <a:pt x="1433888" y="0"/>
                </a:lnTo>
                <a:lnTo>
                  <a:pt x="1433888" y="1265406"/>
                </a:lnTo>
                <a:lnTo>
                  <a:pt x="0" y="12654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1" id="31"/>
          <p:cNvSpPr/>
          <p:nvPr/>
        </p:nvSpPr>
        <p:spPr>
          <a:xfrm flipH="false" flipV="false" rot="-2473926">
            <a:off x="-762854" y="9691293"/>
            <a:ext cx="2325515" cy="598820"/>
          </a:xfrm>
          <a:custGeom>
            <a:avLst/>
            <a:gdLst/>
            <a:ahLst/>
            <a:cxnLst/>
            <a:rect r="r" b="b" t="t" l="l"/>
            <a:pathLst>
              <a:path h="598820" w="2325515">
                <a:moveTo>
                  <a:pt x="0" y="0"/>
                </a:moveTo>
                <a:lnTo>
                  <a:pt x="2325515" y="0"/>
                </a:lnTo>
                <a:lnTo>
                  <a:pt x="2325515" y="598820"/>
                </a:lnTo>
                <a:lnTo>
                  <a:pt x="0" y="5988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2" id="32"/>
          <p:cNvSpPr/>
          <p:nvPr/>
        </p:nvSpPr>
        <p:spPr>
          <a:xfrm flipH="false" flipV="false" rot="323603">
            <a:off x="17869630" y="1963448"/>
            <a:ext cx="710251" cy="892756"/>
          </a:xfrm>
          <a:custGeom>
            <a:avLst/>
            <a:gdLst/>
            <a:ahLst/>
            <a:cxnLst/>
            <a:rect r="r" b="b" t="t" l="l"/>
            <a:pathLst>
              <a:path h="892756" w="710251">
                <a:moveTo>
                  <a:pt x="0" y="0"/>
                </a:moveTo>
                <a:lnTo>
                  <a:pt x="710251" y="0"/>
                </a:lnTo>
                <a:lnTo>
                  <a:pt x="710251" y="892756"/>
                </a:lnTo>
                <a:lnTo>
                  <a:pt x="0" y="892756"/>
                </a:lnTo>
                <a:lnTo>
                  <a:pt x="0" y="0"/>
                </a:lnTo>
                <a:close/>
              </a:path>
            </a:pathLst>
          </a:custGeom>
          <a:blipFill>
            <a:blip r:embed="rId10">
              <a:extLst>
                <a:ext uri="{96DAC541-7B7A-43D3-8B79-37D633B846F1}">
                  <asvg:svgBlip xmlns:asvg="http://schemas.microsoft.com/office/drawing/2016/SVG/main" r:embed="rId11"/>
                </a:ext>
              </a:extLst>
            </a:blip>
            <a:stretch>
              <a:fillRect l="-127975" t="-28590" r="-17420" b="-104172"/>
            </a:stretch>
          </a:blipFill>
        </p:spPr>
      </p:sp>
      <p:sp>
        <p:nvSpPr>
          <p:cNvPr name="Freeform 33" id="33"/>
          <p:cNvSpPr/>
          <p:nvPr/>
        </p:nvSpPr>
        <p:spPr>
          <a:xfrm flipH="true" flipV="false" rot="-873099">
            <a:off x="17115237" y="242182"/>
            <a:ext cx="1428017" cy="1622746"/>
          </a:xfrm>
          <a:custGeom>
            <a:avLst/>
            <a:gdLst/>
            <a:ahLst/>
            <a:cxnLst/>
            <a:rect r="r" b="b" t="t" l="l"/>
            <a:pathLst>
              <a:path h="1622746" w="1428017">
                <a:moveTo>
                  <a:pt x="1428017" y="0"/>
                </a:moveTo>
                <a:lnTo>
                  <a:pt x="0" y="0"/>
                </a:lnTo>
                <a:lnTo>
                  <a:pt x="0" y="1622747"/>
                </a:lnTo>
                <a:lnTo>
                  <a:pt x="1428017" y="1622747"/>
                </a:lnTo>
                <a:lnTo>
                  <a:pt x="1428017"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34" id="34"/>
          <p:cNvGrpSpPr/>
          <p:nvPr/>
        </p:nvGrpSpPr>
        <p:grpSpPr>
          <a:xfrm rot="0">
            <a:off x="7618894" y="4805090"/>
            <a:ext cx="3050213" cy="3871225"/>
            <a:chOff x="0" y="0"/>
            <a:chExt cx="4066950" cy="5161633"/>
          </a:xfrm>
        </p:grpSpPr>
        <p:grpSp>
          <p:nvGrpSpPr>
            <p:cNvPr name="Group 35" id="35"/>
            <p:cNvGrpSpPr/>
            <p:nvPr/>
          </p:nvGrpSpPr>
          <p:grpSpPr>
            <a:xfrm rot="0">
              <a:off x="0" y="0"/>
              <a:ext cx="4066950" cy="5161633"/>
              <a:chOff x="0" y="0"/>
              <a:chExt cx="803348" cy="1019582"/>
            </a:xfrm>
          </p:grpSpPr>
          <p:sp>
            <p:nvSpPr>
              <p:cNvPr name="Freeform 36" id="36"/>
              <p:cNvSpPr/>
              <p:nvPr/>
            </p:nvSpPr>
            <p:spPr>
              <a:xfrm flipH="false" flipV="false" rot="0">
                <a:off x="0" y="0"/>
                <a:ext cx="803348" cy="1019582"/>
              </a:xfrm>
              <a:custGeom>
                <a:avLst/>
                <a:gdLst/>
                <a:ahLst/>
                <a:cxnLst/>
                <a:rect r="r" b="b" t="t" l="l"/>
                <a:pathLst>
                  <a:path h="1019582" w="803348">
                    <a:moveTo>
                      <a:pt x="0" y="0"/>
                    </a:moveTo>
                    <a:lnTo>
                      <a:pt x="803348" y="0"/>
                    </a:lnTo>
                    <a:lnTo>
                      <a:pt x="803348" y="1019582"/>
                    </a:lnTo>
                    <a:lnTo>
                      <a:pt x="0" y="1019582"/>
                    </a:lnTo>
                    <a:close/>
                  </a:path>
                </a:pathLst>
              </a:custGeom>
              <a:solidFill>
                <a:srgbClr val="485B90"/>
              </a:solidFill>
            </p:spPr>
          </p:sp>
          <p:sp>
            <p:nvSpPr>
              <p:cNvPr name="TextBox 37" id="37"/>
              <p:cNvSpPr txBox="true"/>
              <p:nvPr/>
            </p:nvSpPr>
            <p:spPr>
              <a:xfrm>
                <a:off x="0" y="-238125"/>
                <a:ext cx="803348" cy="1257707"/>
              </a:xfrm>
              <a:prstGeom prst="rect">
                <a:avLst/>
              </a:prstGeom>
            </p:spPr>
            <p:txBody>
              <a:bodyPr anchor="ctr" rtlCol="false" tIns="50800" lIns="50800" bIns="50800" rIns="50800"/>
              <a:lstStyle/>
              <a:p>
                <a:pPr algn="ctr">
                  <a:lnSpc>
                    <a:spcPts val="3331"/>
                  </a:lnSpc>
                </a:pPr>
              </a:p>
            </p:txBody>
          </p:sp>
        </p:grpSp>
        <p:sp>
          <p:nvSpPr>
            <p:cNvPr name="Freeform 38" id="38"/>
            <p:cNvSpPr/>
            <p:nvPr/>
          </p:nvSpPr>
          <p:spPr>
            <a:xfrm flipH="false" flipV="false" rot="0">
              <a:off x="369329" y="630731"/>
              <a:ext cx="3328293" cy="2021181"/>
            </a:xfrm>
            <a:custGeom>
              <a:avLst/>
              <a:gdLst/>
              <a:ahLst/>
              <a:cxnLst/>
              <a:rect r="r" b="b" t="t" l="l"/>
              <a:pathLst>
                <a:path h="2021181" w="3328293">
                  <a:moveTo>
                    <a:pt x="0" y="0"/>
                  </a:moveTo>
                  <a:lnTo>
                    <a:pt x="3328292" y="0"/>
                  </a:lnTo>
                  <a:lnTo>
                    <a:pt x="3328292" y="2021182"/>
                  </a:lnTo>
                  <a:lnTo>
                    <a:pt x="0" y="202118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39" id="39"/>
            <p:cNvSpPr txBox="true"/>
            <p:nvPr/>
          </p:nvSpPr>
          <p:spPr>
            <a:xfrm rot="0">
              <a:off x="690910" y="3355614"/>
              <a:ext cx="2685131" cy="1379486"/>
            </a:xfrm>
            <a:prstGeom prst="rect">
              <a:avLst/>
            </a:prstGeom>
          </p:spPr>
          <p:txBody>
            <a:bodyPr anchor="t" rtlCol="false" tIns="0" lIns="0" bIns="0" rIns="0">
              <a:spAutoFit/>
            </a:bodyPr>
            <a:lstStyle/>
            <a:p>
              <a:pPr algn="ctr">
                <a:lnSpc>
                  <a:spcPts val="3611"/>
                </a:lnSpc>
              </a:pPr>
              <a:r>
                <a:rPr lang="en-US" sz="2579">
                  <a:solidFill>
                    <a:srgbClr val="FFFFFF"/>
                  </a:solidFill>
                  <a:latin typeface="Cakerolli Semi-Bold"/>
                  <a:ea typeface="Cakerolli Semi-Bold"/>
                  <a:cs typeface="Cakerolli Semi-Bold"/>
                  <a:sym typeface="Cakerolli Semi-Bold"/>
                </a:rPr>
                <a:t>INCREASING VISIBILITY</a:t>
              </a:r>
            </a:p>
          </p:txBody>
        </p:sp>
      </p:grpSp>
      <p:grpSp>
        <p:nvGrpSpPr>
          <p:cNvPr name="Group 40" id="40"/>
          <p:cNvGrpSpPr/>
          <p:nvPr/>
        </p:nvGrpSpPr>
        <p:grpSpPr>
          <a:xfrm rot="0">
            <a:off x="1738395" y="1028700"/>
            <a:ext cx="15066017" cy="8962003"/>
            <a:chOff x="0" y="0"/>
            <a:chExt cx="3968004" cy="2360363"/>
          </a:xfrm>
        </p:grpSpPr>
        <p:sp>
          <p:nvSpPr>
            <p:cNvPr name="Freeform 41" id="41"/>
            <p:cNvSpPr/>
            <p:nvPr/>
          </p:nvSpPr>
          <p:spPr>
            <a:xfrm flipH="false" flipV="false" rot="0">
              <a:off x="0" y="0"/>
              <a:ext cx="3968004" cy="2360363"/>
            </a:xfrm>
            <a:custGeom>
              <a:avLst/>
              <a:gdLst/>
              <a:ahLst/>
              <a:cxnLst/>
              <a:rect r="r" b="b" t="t" l="l"/>
              <a:pathLst>
                <a:path h="2360363" w="3968004">
                  <a:moveTo>
                    <a:pt x="0" y="0"/>
                  </a:moveTo>
                  <a:lnTo>
                    <a:pt x="3968004" y="0"/>
                  </a:lnTo>
                  <a:lnTo>
                    <a:pt x="3968004" y="2360363"/>
                  </a:lnTo>
                  <a:lnTo>
                    <a:pt x="0" y="2360363"/>
                  </a:lnTo>
                  <a:close/>
                </a:path>
              </a:pathLst>
            </a:custGeom>
            <a:solidFill>
              <a:srgbClr val="485B90"/>
            </a:solidFill>
          </p:spPr>
        </p:sp>
        <p:sp>
          <p:nvSpPr>
            <p:cNvPr name="TextBox 42" id="42"/>
            <p:cNvSpPr txBox="true"/>
            <p:nvPr/>
          </p:nvSpPr>
          <p:spPr>
            <a:xfrm>
              <a:off x="0" y="-238125"/>
              <a:ext cx="3968004" cy="2598488"/>
            </a:xfrm>
            <a:prstGeom prst="rect">
              <a:avLst/>
            </a:prstGeom>
          </p:spPr>
          <p:txBody>
            <a:bodyPr anchor="ctr" rtlCol="false" tIns="50800" lIns="50800" bIns="50800" rIns="50800"/>
            <a:lstStyle/>
            <a:p>
              <a:pPr algn="ctr">
                <a:lnSpc>
                  <a:spcPts val="3331"/>
                </a:lnSpc>
              </a:pPr>
            </a:p>
          </p:txBody>
        </p:sp>
      </p:grpSp>
      <p:sp>
        <p:nvSpPr>
          <p:cNvPr name="TextBox 43" id="43"/>
          <p:cNvSpPr txBox="true"/>
          <p:nvPr/>
        </p:nvSpPr>
        <p:spPr>
          <a:xfrm rot="0">
            <a:off x="6282144" y="-337729"/>
            <a:ext cx="5461995" cy="1391285"/>
          </a:xfrm>
          <a:prstGeom prst="rect">
            <a:avLst/>
          </a:prstGeom>
        </p:spPr>
        <p:txBody>
          <a:bodyPr anchor="t" rtlCol="false" tIns="0" lIns="0" bIns="0" rIns="0">
            <a:spAutoFit/>
          </a:bodyPr>
          <a:lstStyle/>
          <a:p>
            <a:pPr algn="ctr">
              <a:lnSpc>
                <a:spcPts val="7840"/>
              </a:lnSpc>
            </a:pPr>
            <a:r>
              <a:rPr lang="en-US" sz="5600">
                <a:solidFill>
                  <a:srgbClr val="485B90"/>
                </a:solidFill>
                <a:latin typeface="Cakerolli Ultra-Bold"/>
                <a:ea typeface="Cakerolli Ultra-Bold"/>
                <a:cs typeface="Cakerolli Ultra-Bold"/>
                <a:sym typeface="Cakerolli Ultra-Bold"/>
              </a:rPr>
              <a:t>Key Findings</a:t>
            </a:r>
          </a:p>
        </p:txBody>
      </p:sp>
      <p:sp>
        <p:nvSpPr>
          <p:cNvPr name="TextBox 44" id="44"/>
          <p:cNvSpPr txBox="true"/>
          <p:nvPr/>
        </p:nvSpPr>
        <p:spPr>
          <a:xfrm rot="0">
            <a:off x="1944971" y="297891"/>
            <a:ext cx="14398059" cy="10470431"/>
          </a:xfrm>
          <a:prstGeom prst="rect">
            <a:avLst/>
          </a:prstGeom>
        </p:spPr>
        <p:txBody>
          <a:bodyPr anchor="t" rtlCol="false" tIns="0" lIns="0" bIns="0" rIns="0">
            <a:spAutoFit/>
          </a:bodyPr>
          <a:lstStyle/>
          <a:p>
            <a:pPr algn="ctr">
              <a:lnSpc>
                <a:spcPts val="5116"/>
              </a:lnSpc>
            </a:pPr>
          </a:p>
          <a:p>
            <a:pPr algn="ctr" marL="708070" indent="-354035" lvl="1">
              <a:lnSpc>
                <a:spcPts val="5116"/>
              </a:lnSpc>
              <a:buFont typeface="Arial"/>
              <a:buChar char="•"/>
            </a:pPr>
            <a:r>
              <a:rPr lang="en-US" sz="3279">
                <a:solidFill>
                  <a:srgbClr val="E3E3E3"/>
                </a:solidFill>
                <a:latin typeface="Cakerolli Bold Italics"/>
                <a:ea typeface="Cakerolli Bold Italics"/>
                <a:cs typeface="Cakerolli Bold Italics"/>
                <a:sym typeface="Cakerolli Bold Italics"/>
              </a:rPr>
              <a:t>Top Duration: “Harmonious Himesh” has the highest duration among the top 5 songs.</a:t>
            </a:r>
          </a:p>
          <a:p>
            <a:pPr algn="ctr" marL="708070" indent="-354035" lvl="1">
              <a:lnSpc>
                <a:spcPts val="5116"/>
              </a:lnSpc>
              <a:buFont typeface="Arial"/>
              <a:buChar char="•"/>
            </a:pPr>
            <a:r>
              <a:rPr lang="en-US" sz="3279">
                <a:solidFill>
                  <a:srgbClr val="E3E3E3"/>
                </a:solidFill>
                <a:latin typeface="Cakerolli Bold Italics"/>
                <a:ea typeface="Cakerolli Bold Italics"/>
                <a:cs typeface="Cakerolli Bold Italics"/>
                <a:sym typeface="Cakerolli Bold Italics"/>
              </a:rPr>
              <a:t>Publish Date Range: Songs were published between December 23, 2010, and February 22, 2023.</a:t>
            </a:r>
          </a:p>
          <a:p>
            <a:pPr algn="ctr" marL="708070" indent="-354035" lvl="1">
              <a:lnSpc>
                <a:spcPts val="5116"/>
              </a:lnSpc>
              <a:buFont typeface="Arial"/>
              <a:buChar char="•"/>
            </a:pPr>
            <a:r>
              <a:rPr lang="en-US" sz="3279">
                <a:solidFill>
                  <a:srgbClr val="E3E3E3"/>
                </a:solidFill>
                <a:latin typeface="Cakerolli Bold Italics"/>
                <a:ea typeface="Cakerolli Bold Italics"/>
                <a:cs typeface="Cakerolli Bold Italics"/>
                <a:sym typeface="Cakerolli Bold Italics"/>
              </a:rPr>
              <a:t>Total Metrics: The Dataset has 19.345K total songs,</a:t>
            </a:r>
          </a:p>
          <a:p>
            <a:pPr algn="ctr">
              <a:lnSpc>
                <a:spcPts val="5116"/>
              </a:lnSpc>
            </a:pPr>
            <a:r>
              <a:rPr lang="en-US" sz="3279">
                <a:solidFill>
                  <a:srgbClr val="E3E3E3"/>
                </a:solidFill>
                <a:latin typeface="Cakerolli Bold Italics"/>
                <a:ea typeface="Cakerolli Bold Italics"/>
                <a:cs typeface="Cakerolli Bold Italics"/>
                <a:sym typeface="Cakerolli Bold Italics"/>
              </a:rPr>
              <a:t>          </a:t>
            </a:r>
            <a:r>
              <a:rPr lang="en-US" sz="3279">
                <a:solidFill>
                  <a:srgbClr val="E3E3E3"/>
                </a:solidFill>
                <a:latin typeface="Cakerolli Bold Italics"/>
                <a:ea typeface="Cakerolli Bold Italics"/>
                <a:cs typeface="Cakerolli Bold Italics"/>
                <a:sym typeface="Cakerolli Bold Italics"/>
              </a:rPr>
              <a:t>231 billion total views, 51 million total likes, and 2 billion total comments.</a:t>
            </a:r>
          </a:p>
          <a:p>
            <a:pPr algn="ctr" marL="708070" indent="-354035" lvl="1">
              <a:lnSpc>
                <a:spcPts val="5116"/>
              </a:lnSpc>
              <a:buFont typeface="Arial"/>
              <a:buChar char="•"/>
            </a:pPr>
            <a:r>
              <a:rPr lang="en-US" sz="3279">
                <a:solidFill>
                  <a:srgbClr val="E3E3E3"/>
                </a:solidFill>
                <a:latin typeface="Cakerolli Bold Italics"/>
                <a:ea typeface="Cakerolli Bold Italics"/>
                <a:cs typeface="Cakerolli Bold Italics"/>
                <a:sym typeface="Cakerolli Bold Italics"/>
              </a:rPr>
              <a:t>Tag-Based Views: The tag ‘hindi songs’ has the highest view count at approximately 7 billion.</a:t>
            </a:r>
          </a:p>
          <a:p>
            <a:pPr algn="ctr" marL="708070" indent="-354035" lvl="1">
              <a:lnSpc>
                <a:spcPts val="5116"/>
              </a:lnSpc>
              <a:buFont typeface="Arial"/>
              <a:buChar char="•"/>
            </a:pPr>
            <a:r>
              <a:rPr lang="en-US" sz="3279">
                <a:solidFill>
                  <a:srgbClr val="E3E3E3"/>
                </a:solidFill>
                <a:latin typeface="Cakerolli Bold Italics"/>
                <a:ea typeface="Cakerolli Bold Italics"/>
                <a:cs typeface="Cakerolli Bold Italics"/>
                <a:sym typeface="Cakerolli Bold Italics"/>
              </a:rPr>
              <a:t>View and Like Count by Title: “Vaasta song” dominates both the sum of view count and like count by title.</a:t>
            </a:r>
          </a:p>
          <a:p>
            <a:pPr algn="ctr" marL="708070" indent="-354035" lvl="1">
              <a:lnSpc>
                <a:spcPts val="5116"/>
              </a:lnSpc>
              <a:buFont typeface="Arial"/>
              <a:buChar char="•"/>
            </a:pPr>
            <a:r>
              <a:rPr lang="en-US" sz="3279">
                <a:solidFill>
                  <a:srgbClr val="E3E3E3"/>
                </a:solidFill>
                <a:latin typeface="Cakerolli Bold Italics"/>
                <a:ea typeface="Cakerolli Bold Italics"/>
                <a:cs typeface="Cakerolli Bold Italics"/>
                <a:sym typeface="Cakerolli Bold Italics"/>
              </a:rPr>
              <a:t>Views by Month : §The month of May has the most number of views of over 36Billion views</a:t>
            </a:r>
          </a:p>
          <a:p>
            <a:pPr algn="ctr">
              <a:lnSpc>
                <a:spcPts val="4336"/>
              </a:lnSpc>
            </a:pPr>
          </a:p>
          <a:p>
            <a:pPr algn="ctr">
              <a:lnSpc>
                <a:spcPts val="5116"/>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DEAE4"/>
        </a:solidFill>
      </p:bgPr>
    </p:bg>
    <p:spTree>
      <p:nvGrpSpPr>
        <p:cNvPr id="1" name=""/>
        <p:cNvGrpSpPr/>
        <p:nvPr/>
      </p:nvGrpSpPr>
      <p:grpSpPr>
        <a:xfrm>
          <a:off x="0" y="0"/>
          <a:ext cx="0" cy="0"/>
          <a:chOff x="0" y="0"/>
          <a:chExt cx="0" cy="0"/>
        </a:xfrm>
      </p:grpSpPr>
      <p:grpSp>
        <p:nvGrpSpPr>
          <p:cNvPr name="Group 2" id="2"/>
          <p:cNvGrpSpPr/>
          <p:nvPr/>
        </p:nvGrpSpPr>
        <p:grpSpPr>
          <a:xfrm rot="0">
            <a:off x="358401" y="584106"/>
            <a:ext cx="17542623" cy="9163507"/>
            <a:chOff x="0" y="0"/>
            <a:chExt cx="23390165" cy="12218010"/>
          </a:xfrm>
        </p:grpSpPr>
        <p:sp>
          <p:nvSpPr>
            <p:cNvPr name="Freeform 3" id="3"/>
            <p:cNvSpPr/>
            <p:nvPr/>
          </p:nvSpPr>
          <p:spPr>
            <a:xfrm flipH="false" flipV="false" rot="0">
              <a:off x="1205521"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550962"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892507"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234052"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205521"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6550962"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4">
                <a:alphaModFix amt="18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9" id="9"/>
            <p:cNvSpPr/>
            <p:nvPr/>
          </p:nvSpPr>
          <p:spPr>
            <a:xfrm flipH="false" flipV="false" rot="0">
              <a:off x="11892507"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7234052"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205521"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6550962"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1892507"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7234052"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205521"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6550962"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1892507"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7234052"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0" y="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514506" t="0" r="0" b="0"/>
              </a:stretch>
            </a:blipFill>
          </p:spPr>
        </p:sp>
        <p:sp>
          <p:nvSpPr>
            <p:cNvPr name="Freeform 20" id="20"/>
            <p:cNvSpPr/>
            <p:nvPr/>
          </p:nvSpPr>
          <p:spPr>
            <a:xfrm flipH="false" flipV="false" rot="0">
              <a:off x="0" y="316015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514506" t="0" r="0" b="0"/>
              </a:stretch>
            </a:blipFill>
          </p:spPr>
        </p:sp>
        <p:sp>
          <p:nvSpPr>
            <p:cNvPr name="Freeform 21" id="21"/>
            <p:cNvSpPr/>
            <p:nvPr/>
          </p:nvSpPr>
          <p:spPr>
            <a:xfrm flipH="false" flipV="false" rot="0">
              <a:off x="0" y="632031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514506" t="0" r="0" b="0"/>
              </a:stretch>
            </a:blipFill>
          </p:spPr>
        </p:sp>
        <p:sp>
          <p:nvSpPr>
            <p:cNvPr name="Freeform 22" id="22"/>
            <p:cNvSpPr/>
            <p:nvPr/>
          </p:nvSpPr>
          <p:spPr>
            <a:xfrm flipH="false" flipV="false" rot="0">
              <a:off x="0" y="948046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514506" t="0" r="0" b="0"/>
              </a:stretch>
            </a:blipFill>
          </p:spPr>
        </p:sp>
        <p:sp>
          <p:nvSpPr>
            <p:cNvPr name="Freeform 23" id="23"/>
            <p:cNvSpPr/>
            <p:nvPr/>
          </p:nvSpPr>
          <p:spPr>
            <a:xfrm flipH="false" flipV="false" rot="0">
              <a:off x="22578344" y="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514506" t="0" r="0" b="0"/>
              </a:stretch>
            </a:blipFill>
          </p:spPr>
        </p:sp>
        <p:sp>
          <p:nvSpPr>
            <p:cNvPr name="Freeform 24" id="24"/>
            <p:cNvSpPr/>
            <p:nvPr/>
          </p:nvSpPr>
          <p:spPr>
            <a:xfrm flipH="false" flipV="false" rot="0">
              <a:off x="22578344" y="316015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514506" t="0" r="0" b="0"/>
              </a:stretch>
            </a:blipFill>
          </p:spPr>
        </p:sp>
        <p:sp>
          <p:nvSpPr>
            <p:cNvPr name="Freeform 25" id="25"/>
            <p:cNvSpPr/>
            <p:nvPr/>
          </p:nvSpPr>
          <p:spPr>
            <a:xfrm flipH="false" flipV="false" rot="0">
              <a:off x="22578344" y="632031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514506" t="0" r="0" b="0"/>
              </a:stretch>
            </a:blipFill>
          </p:spPr>
        </p:sp>
        <p:sp>
          <p:nvSpPr>
            <p:cNvPr name="Freeform 26" id="26"/>
            <p:cNvSpPr/>
            <p:nvPr/>
          </p:nvSpPr>
          <p:spPr>
            <a:xfrm flipH="false" flipV="false" rot="0">
              <a:off x="22578344" y="948046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514506" t="0" r="0" b="0"/>
              </a:stretch>
            </a:blipFill>
          </p:spPr>
        </p:sp>
      </p:grpSp>
      <p:sp>
        <p:nvSpPr>
          <p:cNvPr name="Freeform 27" id="27"/>
          <p:cNvSpPr/>
          <p:nvPr/>
        </p:nvSpPr>
        <p:spPr>
          <a:xfrm flipH="false" flipV="false" rot="5260471">
            <a:off x="12980376" y="797252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6"/>
            <a:stretch>
              <a:fillRect l="0" t="0" r="0" b="0"/>
            </a:stretch>
          </a:blipFill>
        </p:spPr>
      </p:sp>
      <p:sp>
        <p:nvSpPr>
          <p:cNvPr name="Freeform 28" id="28"/>
          <p:cNvSpPr/>
          <p:nvPr/>
        </p:nvSpPr>
        <p:spPr>
          <a:xfrm flipH="false" flipV="true" rot="-1932924">
            <a:off x="8611180" y="8004111"/>
            <a:ext cx="11079087" cy="3545308"/>
          </a:xfrm>
          <a:custGeom>
            <a:avLst/>
            <a:gdLst/>
            <a:ahLst/>
            <a:cxnLst/>
            <a:rect r="r" b="b" t="t" l="l"/>
            <a:pathLst>
              <a:path h="3545308" w="11079087">
                <a:moveTo>
                  <a:pt x="0" y="3545308"/>
                </a:moveTo>
                <a:lnTo>
                  <a:pt x="11079087" y="3545308"/>
                </a:lnTo>
                <a:lnTo>
                  <a:pt x="11079087" y="0"/>
                </a:lnTo>
                <a:lnTo>
                  <a:pt x="0" y="0"/>
                </a:lnTo>
                <a:lnTo>
                  <a:pt x="0" y="3545308"/>
                </a:lnTo>
                <a:close/>
              </a:path>
            </a:pathLst>
          </a:custGeom>
          <a:blipFill>
            <a:blip r:embed="rId7"/>
            <a:stretch>
              <a:fillRect l="0" t="0" r="0" b="0"/>
            </a:stretch>
          </a:blipFill>
        </p:spPr>
      </p:sp>
      <p:sp>
        <p:nvSpPr>
          <p:cNvPr name="Freeform 29" id="29"/>
          <p:cNvSpPr/>
          <p:nvPr/>
        </p:nvSpPr>
        <p:spPr>
          <a:xfrm flipH="false" flipV="false" rot="0">
            <a:off x="13315118" y="1844234"/>
            <a:ext cx="1386381" cy="1665323"/>
          </a:xfrm>
          <a:custGeom>
            <a:avLst/>
            <a:gdLst/>
            <a:ahLst/>
            <a:cxnLst/>
            <a:rect r="r" b="b" t="t" l="l"/>
            <a:pathLst>
              <a:path h="1665323" w="1386381">
                <a:moveTo>
                  <a:pt x="0" y="0"/>
                </a:moveTo>
                <a:lnTo>
                  <a:pt x="1386381" y="0"/>
                </a:lnTo>
                <a:lnTo>
                  <a:pt x="1386381" y="1665323"/>
                </a:lnTo>
                <a:lnTo>
                  <a:pt x="0" y="166532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0" id="30"/>
          <p:cNvSpPr/>
          <p:nvPr/>
        </p:nvSpPr>
        <p:spPr>
          <a:xfrm flipH="true" flipV="true" rot="-781863">
            <a:off x="4243798" y="5822822"/>
            <a:ext cx="1386381" cy="1665323"/>
          </a:xfrm>
          <a:custGeom>
            <a:avLst/>
            <a:gdLst/>
            <a:ahLst/>
            <a:cxnLst/>
            <a:rect r="r" b="b" t="t" l="l"/>
            <a:pathLst>
              <a:path h="1665323" w="1386381">
                <a:moveTo>
                  <a:pt x="1386381" y="1665323"/>
                </a:moveTo>
                <a:lnTo>
                  <a:pt x="0" y="1665323"/>
                </a:lnTo>
                <a:lnTo>
                  <a:pt x="0" y="0"/>
                </a:lnTo>
                <a:lnTo>
                  <a:pt x="1386381" y="0"/>
                </a:lnTo>
                <a:lnTo>
                  <a:pt x="1386381" y="1665323"/>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1" id="31"/>
          <p:cNvSpPr/>
          <p:nvPr/>
        </p:nvSpPr>
        <p:spPr>
          <a:xfrm flipH="false" flipV="false" rot="2906917">
            <a:off x="-1043809" y="-502858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6"/>
            <a:stretch>
              <a:fillRect l="0" t="0" r="0" b="0"/>
            </a:stretch>
          </a:blipFill>
        </p:spPr>
      </p:sp>
      <p:sp>
        <p:nvSpPr>
          <p:cNvPr name="Freeform 32" id="32"/>
          <p:cNvSpPr/>
          <p:nvPr/>
        </p:nvSpPr>
        <p:spPr>
          <a:xfrm flipH="false" flipV="false" rot="0">
            <a:off x="-1935087" y="-743954"/>
            <a:ext cx="11079087" cy="3545308"/>
          </a:xfrm>
          <a:custGeom>
            <a:avLst/>
            <a:gdLst/>
            <a:ahLst/>
            <a:cxnLst/>
            <a:rect r="r" b="b" t="t" l="l"/>
            <a:pathLst>
              <a:path h="3545308" w="11079087">
                <a:moveTo>
                  <a:pt x="0" y="0"/>
                </a:moveTo>
                <a:lnTo>
                  <a:pt x="11079087" y="0"/>
                </a:lnTo>
                <a:lnTo>
                  <a:pt x="11079087" y="3545308"/>
                </a:lnTo>
                <a:lnTo>
                  <a:pt x="0" y="3545308"/>
                </a:lnTo>
                <a:lnTo>
                  <a:pt x="0" y="0"/>
                </a:lnTo>
                <a:close/>
              </a:path>
            </a:pathLst>
          </a:custGeom>
          <a:blipFill>
            <a:blip r:embed="rId7"/>
            <a:stretch>
              <a:fillRect l="0" t="0" r="0" b="0"/>
            </a:stretch>
          </a:blipFill>
        </p:spPr>
      </p:sp>
      <p:sp>
        <p:nvSpPr>
          <p:cNvPr name="Freeform 33" id="33"/>
          <p:cNvSpPr/>
          <p:nvPr/>
        </p:nvSpPr>
        <p:spPr>
          <a:xfrm flipH="false" flipV="false" rot="0">
            <a:off x="1863251" y="1735683"/>
            <a:ext cx="1433888" cy="1265406"/>
          </a:xfrm>
          <a:custGeom>
            <a:avLst/>
            <a:gdLst/>
            <a:ahLst/>
            <a:cxnLst/>
            <a:rect r="r" b="b" t="t" l="l"/>
            <a:pathLst>
              <a:path h="1265406" w="1433888">
                <a:moveTo>
                  <a:pt x="0" y="0"/>
                </a:moveTo>
                <a:lnTo>
                  <a:pt x="1433888" y="0"/>
                </a:lnTo>
                <a:lnTo>
                  <a:pt x="1433888" y="1265406"/>
                </a:lnTo>
                <a:lnTo>
                  <a:pt x="0" y="126540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4" id="34"/>
          <p:cNvSpPr/>
          <p:nvPr/>
        </p:nvSpPr>
        <p:spPr>
          <a:xfrm flipH="false" flipV="false" rot="-2473926">
            <a:off x="16489660" y="3493500"/>
            <a:ext cx="2325515" cy="598820"/>
          </a:xfrm>
          <a:custGeom>
            <a:avLst/>
            <a:gdLst/>
            <a:ahLst/>
            <a:cxnLst/>
            <a:rect r="r" b="b" t="t" l="l"/>
            <a:pathLst>
              <a:path h="598820" w="2325515">
                <a:moveTo>
                  <a:pt x="0" y="0"/>
                </a:moveTo>
                <a:lnTo>
                  <a:pt x="2325516" y="0"/>
                </a:lnTo>
                <a:lnTo>
                  <a:pt x="2325516" y="598820"/>
                </a:lnTo>
                <a:lnTo>
                  <a:pt x="0" y="59882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5" id="35"/>
          <p:cNvSpPr/>
          <p:nvPr/>
        </p:nvSpPr>
        <p:spPr>
          <a:xfrm flipH="false" flipV="false" rot="323603">
            <a:off x="17748301" y="6366626"/>
            <a:ext cx="1132716" cy="2093553"/>
          </a:xfrm>
          <a:custGeom>
            <a:avLst/>
            <a:gdLst/>
            <a:ahLst/>
            <a:cxnLst/>
            <a:rect r="r" b="b" t="t" l="l"/>
            <a:pathLst>
              <a:path h="2093553" w="1132716">
                <a:moveTo>
                  <a:pt x="0" y="0"/>
                </a:moveTo>
                <a:lnTo>
                  <a:pt x="1132716" y="0"/>
                </a:lnTo>
                <a:lnTo>
                  <a:pt x="1132716" y="2093553"/>
                </a:lnTo>
                <a:lnTo>
                  <a:pt x="0" y="2093553"/>
                </a:lnTo>
                <a:lnTo>
                  <a:pt x="0" y="0"/>
                </a:lnTo>
                <a:close/>
              </a:path>
            </a:pathLst>
          </a:custGeom>
          <a:blipFill>
            <a:blip r:embed="rId14">
              <a:extLst>
                <a:ext uri="{96DAC541-7B7A-43D3-8B79-37D633B846F1}">
                  <asvg:svgBlip xmlns:asvg="http://schemas.microsoft.com/office/drawing/2016/SVG/main" r:embed="rId15"/>
                </a:ext>
              </a:extLst>
            </a:blip>
            <a:stretch>
              <a:fillRect l="-130590" t="0" r="0" b="-48746"/>
            </a:stretch>
          </a:blipFill>
        </p:spPr>
      </p:sp>
      <p:sp>
        <p:nvSpPr>
          <p:cNvPr name="Freeform 36" id="36"/>
          <p:cNvSpPr/>
          <p:nvPr/>
        </p:nvSpPr>
        <p:spPr>
          <a:xfrm flipH="true" flipV="false" rot="-873099">
            <a:off x="159879" y="7356461"/>
            <a:ext cx="1428017" cy="1622746"/>
          </a:xfrm>
          <a:custGeom>
            <a:avLst/>
            <a:gdLst/>
            <a:ahLst/>
            <a:cxnLst/>
            <a:rect r="r" b="b" t="t" l="l"/>
            <a:pathLst>
              <a:path h="1622746" w="1428017">
                <a:moveTo>
                  <a:pt x="1428017" y="0"/>
                </a:moveTo>
                <a:lnTo>
                  <a:pt x="0" y="0"/>
                </a:lnTo>
                <a:lnTo>
                  <a:pt x="0" y="1622747"/>
                </a:lnTo>
                <a:lnTo>
                  <a:pt x="1428017" y="1622747"/>
                </a:lnTo>
                <a:lnTo>
                  <a:pt x="1428017"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37" id="37"/>
          <p:cNvSpPr/>
          <p:nvPr/>
        </p:nvSpPr>
        <p:spPr>
          <a:xfrm flipH="false" flipV="false" rot="0">
            <a:off x="9198166" y="2869839"/>
            <a:ext cx="1879173" cy="1855684"/>
          </a:xfrm>
          <a:custGeom>
            <a:avLst/>
            <a:gdLst/>
            <a:ahLst/>
            <a:cxnLst/>
            <a:rect r="r" b="b" t="t" l="l"/>
            <a:pathLst>
              <a:path h="1855684" w="1879173">
                <a:moveTo>
                  <a:pt x="0" y="0"/>
                </a:moveTo>
                <a:lnTo>
                  <a:pt x="1879173" y="0"/>
                </a:lnTo>
                <a:lnTo>
                  <a:pt x="1879173" y="1855684"/>
                </a:lnTo>
                <a:lnTo>
                  <a:pt x="0" y="1855684"/>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38" id="38"/>
          <p:cNvSpPr/>
          <p:nvPr/>
        </p:nvSpPr>
        <p:spPr>
          <a:xfrm flipH="false" flipV="false" rot="0">
            <a:off x="7669279" y="2814101"/>
            <a:ext cx="1460434" cy="1695714"/>
          </a:xfrm>
          <a:custGeom>
            <a:avLst/>
            <a:gdLst/>
            <a:ahLst/>
            <a:cxnLst/>
            <a:rect r="r" b="b" t="t" l="l"/>
            <a:pathLst>
              <a:path h="1695714" w="1460434">
                <a:moveTo>
                  <a:pt x="0" y="0"/>
                </a:moveTo>
                <a:lnTo>
                  <a:pt x="1460434" y="0"/>
                </a:lnTo>
                <a:lnTo>
                  <a:pt x="1460434" y="1695714"/>
                </a:lnTo>
                <a:lnTo>
                  <a:pt x="0" y="1695714"/>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39" id="39"/>
          <p:cNvSpPr/>
          <p:nvPr/>
        </p:nvSpPr>
        <p:spPr>
          <a:xfrm flipH="false" flipV="false" rot="-216343">
            <a:off x="11125119" y="3048974"/>
            <a:ext cx="1951719" cy="1580893"/>
          </a:xfrm>
          <a:custGeom>
            <a:avLst/>
            <a:gdLst/>
            <a:ahLst/>
            <a:cxnLst/>
            <a:rect r="r" b="b" t="t" l="l"/>
            <a:pathLst>
              <a:path h="1580893" w="1951719">
                <a:moveTo>
                  <a:pt x="0" y="0"/>
                </a:moveTo>
                <a:lnTo>
                  <a:pt x="1951719" y="0"/>
                </a:lnTo>
                <a:lnTo>
                  <a:pt x="1951719" y="1580893"/>
                </a:lnTo>
                <a:lnTo>
                  <a:pt x="0" y="1580893"/>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40" id="40"/>
          <p:cNvSpPr/>
          <p:nvPr/>
        </p:nvSpPr>
        <p:spPr>
          <a:xfrm flipH="false" flipV="false" rot="0">
            <a:off x="4879052" y="2676896"/>
            <a:ext cx="1348846" cy="2107571"/>
          </a:xfrm>
          <a:custGeom>
            <a:avLst/>
            <a:gdLst/>
            <a:ahLst/>
            <a:cxnLst/>
            <a:rect r="r" b="b" t="t" l="l"/>
            <a:pathLst>
              <a:path h="2107571" w="1348846">
                <a:moveTo>
                  <a:pt x="0" y="0"/>
                </a:moveTo>
                <a:lnTo>
                  <a:pt x="1348846" y="0"/>
                </a:lnTo>
                <a:lnTo>
                  <a:pt x="1348846" y="2107571"/>
                </a:lnTo>
                <a:lnTo>
                  <a:pt x="0" y="2107571"/>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41" id="41"/>
          <p:cNvSpPr/>
          <p:nvPr/>
        </p:nvSpPr>
        <p:spPr>
          <a:xfrm flipH="false" flipV="false" rot="0">
            <a:off x="6332673" y="2894374"/>
            <a:ext cx="1150594" cy="1890093"/>
          </a:xfrm>
          <a:custGeom>
            <a:avLst/>
            <a:gdLst/>
            <a:ahLst/>
            <a:cxnLst/>
            <a:rect r="r" b="b" t="t" l="l"/>
            <a:pathLst>
              <a:path h="1890093" w="1150594">
                <a:moveTo>
                  <a:pt x="0" y="0"/>
                </a:moveTo>
                <a:lnTo>
                  <a:pt x="1150594" y="0"/>
                </a:lnTo>
                <a:lnTo>
                  <a:pt x="1150594" y="1890093"/>
                </a:lnTo>
                <a:lnTo>
                  <a:pt x="0" y="1890093"/>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a:ln cap="sq">
            <a:noFill/>
            <a:prstDash val="solid"/>
            <a:miter/>
          </a:ln>
        </p:spPr>
      </p:sp>
      <p:sp>
        <p:nvSpPr>
          <p:cNvPr name="Freeform 42" id="42"/>
          <p:cNvSpPr/>
          <p:nvPr/>
        </p:nvSpPr>
        <p:spPr>
          <a:xfrm flipH="false" flipV="false" rot="0">
            <a:off x="6695600" y="5499336"/>
            <a:ext cx="1561815" cy="2335425"/>
          </a:xfrm>
          <a:custGeom>
            <a:avLst/>
            <a:gdLst/>
            <a:ahLst/>
            <a:cxnLst/>
            <a:rect r="r" b="b" t="t" l="l"/>
            <a:pathLst>
              <a:path h="2335425" w="1561815">
                <a:moveTo>
                  <a:pt x="0" y="0"/>
                </a:moveTo>
                <a:lnTo>
                  <a:pt x="1561815" y="0"/>
                </a:lnTo>
                <a:lnTo>
                  <a:pt x="1561815" y="2335425"/>
                </a:lnTo>
                <a:lnTo>
                  <a:pt x="0" y="2335425"/>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43" id="43"/>
          <p:cNvSpPr/>
          <p:nvPr/>
        </p:nvSpPr>
        <p:spPr>
          <a:xfrm flipH="false" flipV="false" rot="0">
            <a:off x="10020898" y="5558448"/>
            <a:ext cx="1542927" cy="1984472"/>
          </a:xfrm>
          <a:custGeom>
            <a:avLst/>
            <a:gdLst/>
            <a:ahLst/>
            <a:cxnLst/>
            <a:rect r="r" b="b" t="t" l="l"/>
            <a:pathLst>
              <a:path h="1984472" w="1542927">
                <a:moveTo>
                  <a:pt x="0" y="0"/>
                </a:moveTo>
                <a:lnTo>
                  <a:pt x="1542927" y="0"/>
                </a:lnTo>
                <a:lnTo>
                  <a:pt x="1542927" y="1984472"/>
                </a:lnTo>
                <a:lnTo>
                  <a:pt x="0" y="1984472"/>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44" id="44"/>
          <p:cNvSpPr/>
          <p:nvPr/>
        </p:nvSpPr>
        <p:spPr>
          <a:xfrm flipH="false" flipV="false" rot="0">
            <a:off x="8269993" y="5687965"/>
            <a:ext cx="1750905" cy="1725438"/>
          </a:xfrm>
          <a:custGeom>
            <a:avLst/>
            <a:gdLst/>
            <a:ahLst/>
            <a:cxnLst/>
            <a:rect r="r" b="b" t="t" l="l"/>
            <a:pathLst>
              <a:path h="1725438" w="1750905">
                <a:moveTo>
                  <a:pt x="0" y="0"/>
                </a:moveTo>
                <a:lnTo>
                  <a:pt x="1750905" y="0"/>
                </a:lnTo>
                <a:lnTo>
                  <a:pt x="1750905" y="1725438"/>
                </a:lnTo>
                <a:lnTo>
                  <a:pt x="0" y="1725438"/>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DAGKI8vRDRo</dc:identifier>
  <dcterms:modified xsi:type="dcterms:W3CDTF">2011-08-01T06:04:30Z</dcterms:modified>
  <cp:revision>1</cp:revision>
  <dc:title>Cream Blue Creative Modern Digital Marketing Presentation</dc:title>
</cp:coreProperties>
</file>